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261" r:id="rId3"/>
    <p:sldId id="275" r:id="rId4"/>
    <p:sldId id="262" r:id="rId5"/>
    <p:sldId id="269" r:id="rId6"/>
    <p:sldId id="276" r:id="rId7"/>
    <p:sldId id="265" r:id="rId8"/>
    <p:sldId id="270" r:id="rId9"/>
    <p:sldId id="271" r:id="rId10"/>
    <p:sldId id="272" r:id="rId11"/>
    <p:sldId id="267" r:id="rId12"/>
    <p:sldId id="274" r:id="rId13"/>
    <p:sldId id="273" r:id="rId14"/>
    <p:sldId id="278" r:id="rId15"/>
    <p:sldId id="279" r:id="rId16"/>
    <p:sldId id="277" r:id="rId17"/>
  </p:sldIdLst>
  <p:sldSz cx="9144000" cy="6858000" type="screen4x3"/>
  <p:notesSz cx="6864350" cy="99964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49">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FF00"/>
    <a:srgbClr val="CCECFF"/>
    <a:srgbClr val="66FFFF"/>
    <a:srgbClr val="FFCC00"/>
    <a:srgbClr val="FF9933"/>
    <a:srgbClr val="FF33CC"/>
    <a:srgbClr val="CCE9F2"/>
    <a:srgbClr val="45A8D9"/>
    <a:srgbClr val="A4A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7253" autoAdjust="0"/>
  </p:normalViewPr>
  <p:slideViewPr>
    <p:cSldViewPr snapToGrid="0" showGuides="1">
      <p:cViewPr varScale="1">
        <p:scale>
          <a:sx n="90" d="100"/>
          <a:sy n="90" d="100"/>
        </p:scale>
        <p:origin x="169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336" y="-108"/>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i="0" cap="small" baseline="0" dirty="0"/>
              <a:t>Revision </a:t>
            </a:r>
            <a:r>
              <a:rPr lang="en-US" sz="1800" b="0" i="0" cap="small" baseline="0" dirty="0" err="1"/>
              <a:t>Fachanforderungen</a:t>
            </a:r>
            <a:endParaRPr lang="en-US" sz="1800" b="0" i="0" cap="small" baseline="0" dirty="0"/>
          </a:p>
        </c:rich>
      </c:tx>
      <c:layout/>
      <c:overlay val="0"/>
    </c:title>
    <c:autoTitleDeleted val="0"/>
    <c:plotArea>
      <c:layout/>
      <c:doughnutChart>
        <c:varyColors val="1"/>
        <c:ser>
          <c:idx val="0"/>
          <c:order val="0"/>
          <c:tx>
            <c:strRef>
              <c:f>Tabelle1!$B$1</c:f>
              <c:strCache>
                <c:ptCount val="1"/>
                <c:pt idx="0">
                  <c:v>Revision Fachanforderungen</c:v>
                </c:pt>
              </c:strCache>
            </c:strRef>
          </c:tx>
          <c:cat>
            <c:strRef>
              <c:f>Tabelle1!$A$2:$A$5</c:f>
              <c:strCache>
                <c:ptCount val="4"/>
                <c:pt idx="0">
                  <c:v>1. Vorbereitung</c:v>
                </c:pt>
                <c:pt idx="1">
                  <c:v>2. Kommission</c:v>
                </c:pt>
                <c:pt idx="2">
                  <c:v>3. Anhörung</c:v>
                </c:pt>
                <c:pt idx="3">
                  <c:v>4. Final</c:v>
                </c:pt>
              </c:strCache>
            </c:strRef>
          </c:cat>
          <c:val>
            <c:numRef>
              <c:f>Tabelle1!$B$2:$B$5</c:f>
              <c:numCache>
                <c:formatCode>General</c:formatCode>
                <c:ptCount val="4"/>
                <c:pt idx="0">
                  <c:v>15</c:v>
                </c:pt>
                <c:pt idx="1">
                  <c:v>60</c:v>
                </c:pt>
                <c:pt idx="2">
                  <c:v>10</c:v>
                </c:pt>
                <c:pt idx="3">
                  <c:v>15</c:v>
                </c:pt>
              </c:numCache>
            </c:numRef>
          </c:val>
          <c:extLst xmlns:c16r2="http://schemas.microsoft.com/office/drawing/2015/06/chart">
            <c:ext xmlns:c16="http://schemas.microsoft.com/office/drawing/2014/chart" uri="{C3380CC4-5D6E-409C-BE32-E72D297353CC}">
              <c16:uniqueId val="{00000000-37B7-4DA6-81B2-76AEC40FDC39}"/>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9454682649505419"/>
          <c:y val="0.17272293423294138"/>
          <c:w val="0.39075521652096662"/>
          <c:h val="0.78114206012213439"/>
        </c:manualLayout>
      </c:layout>
      <c:overlay val="0"/>
      <c:txPr>
        <a:bodyPr/>
        <a:lstStyle/>
        <a:p>
          <a:pPr>
            <a:defRPr cap="small" baseline="0"/>
          </a:pPr>
          <a:endParaRPr lang="de-DE"/>
        </a:p>
      </c:txPr>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mpd="dbl">
      <a:solidFill>
        <a:schemeClr val="accent1"/>
      </a:solidFill>
    </a:ln>
  </c:spPr>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de-DE"/>
          </a:p>
        </p:txBody>
      </p:sp>
      <p:sp>
        <p:nvSpPr>
          <p:cNvPr id="3" name="Datumsplatzhalter 2"/>
          <p:cNvSpPr>
            <a:spLocks noGrp="1"/>
          </p:cNvSpPr>
          <p:nvPr>
            <p:ph type="dt" sz="quarter" idx="1"/>
          </p:nvPr>
        </p:nvSpPr>
        <p:spPr>
          <a:xfrm>
            <a:off x="3888210" y="0"/>
            <a:ext cx="2974552" cy="499824"/>
          </a:xfrm>
          <a:prstGeom prst="rect">
            <a:avLst/>
          </a:prstGeom>
        </p:spPr>
        <p:txBody>
          <a:bodyPr vert="horz" lIns="96341" tIns="48171" rIns="96341" bIns="48171" rtlCol="0"/>
          <a:lstStyle>
            <a:lvl1pPr algn="r">
              <a:defRPr sz="1300"/>
            </a:lvl1pPr>
          </a:lstStyle>
          <a:p>
            <a:fld id="{9F681A63-DB2C-4F20-AAAA-73996A39B4D4}" type="datetimeFigureOut">
              <a:rPr lang="de-DE" smtClean="0"/>
              <a:t>20.04.2020</a:t>
            </a:fld>
            <a:endParaRPr lang="de-DE"/>
          </a:p>
        </p:txBody>
      </p:sp>
      <p:sp>
        <p:nvSpPr>
          <p:cNvPr id="4" name="Fußzeilenplatzhalter 3"/>
          <p:cNvSpPr>
            <a:spLocks noGrp="1"/>
          </p:cNvSpPr>
          <p:nvPr>
            <p:ph type="ftr" sz="quarter" idx="2"/>
          </p:nvPr>
        </p:nvSpPr>
        <p:spPr>
          <a:xfrm>
            <a:off x="0" y="9494929"/>
            <a:ext cx="2974552" cy="499824"/>
          </a:xfrm>
          <a:prstGeom prst="rect">
            <a:avLst/>
          </a:prstGeom>
        </p:spPr>
        <p:txBody>
          <a:bodyPr vert="horz" lIns="96341" tIns="48171" rIns="96341" bIns="48171" rtlCol="0" anchor="b"/>
          <a:lstStyle>
            <a:lvl1pPr algn="l">
              <a:defRPr sz="1300"/>
            </a:lvl1pPr>
          </a:lstStyle>
          <a:p>
            <a:endParaRPr lang="de-DE"/>
          </a:p>
        </p:txBody>
      </p:sp>
      <p:sp>
        <p:nvSpPr>
          <p:cNvPr id="5" name="Foliennummernplatzhalter 4"/>
          <p:cNvSpPr>
            <a:spLocks noGrp="1"/>
          </p:cNvSpPr>
          <p:nvPr>
            <p:ph type="sldNum" sz="quarter" idx="3"/>
          </p:nvPr>
        </p:nvSpPr>
        <p:spPr>
          <a:xfrm>
            <a:off x="3888210" y="9494929"/>
            <a:ext cx="2974552" cy="499824"/>
          </a:xfrm>
          <a:prstGeom prst="rect">
            <a:avLst/>
          </a:prstGeom>
        </p:spPr>
        <p:txBody>
          <a:bodyPr vert="horz" lIns="96341" tIns="48171" rIns="96341" bIns="48171" rtlCol="0" anchor="b"/>
          <a:lstStyle>
            <a:lvl1pPr algn="r">
              <a:defRPr sz="1300"/>
            </a:lvl1pPr>
          </a:lstStyle>
          <a:p>
            <a:fld id="{3D3167E7-6B9C-4AAE-82BE-8269A8E42B7F}" type="slidenum">
              <a:rPr lang="de-DE" smtClean="0"/>
              <a:t>‹Nr.›</a:t>
            </a:fld>
            <a:endParaRPr lang="de-DE"/>
          </a:p>
        </p:txBody>
      </p:sp>
    </p:spTree>
    <p:extLst>
      <p:ext uri="{BB962C8B-B14F-4D97-AF65-F5344CB8AC3E}">
        <p14:creationId xmlns:p14="http://schemas.microsoft.com/office/powerpoint/2010/main" val="6186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de-DE"/>
          </a:p>
        </p:txBody>
      </p:sp>
      <p:sp>
        <p:nvSpPr>
          <p:cNvPr id="3" name="Datumsplatzhalter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62F3CE6E-2B66-4BBF-AA5F-C610821FA37B}" type="datetimeFigureOut">
              <a:rPr lang="de-DE" smtClean="0"/>
              <a:t>20.04.2020</a:t>
            </a:fld>
            <a:endParaRPr lang="de-DE"/>
          </a:p>
        </p:txBody>
      </p:sp>
      <p:sp>
        <p:nvSpPr>
          <p:cNvPr id="4" name="Folienbildplatzhalter 3"/>
          <p:cNvSpPr>
            <a:spLocks noGrp="1" noRot="1" noChangeAspect="1"/>
          </p:cNvSpPr>
          <p:nvPr>
            <p:ph type="sldImg" idx="2"/>
          </p:nvPr>
        </p:nvSpPr>
        <p:spPr>
          <a:xfrm>
            <a:off x="1184275" y="1249363"/>
            <a:ext cx="4495800" cy="3373437"/>
          </a:xfrm>
          <a:prstGeom prst="rect">
            <a:avLst/>
          </a:prstGeom>
          <a:noFill/>
          <a:ln w="12700">
            <a:solidFill>
              <a:prstClr val="black"/>
            </a:solidFill>
          </a:ln>
        </p:spPr>
        <p:txBody>
          <a:bodyPr vert="horz" lIns="96341" tIns="48171" rIns="96341" bIns="48171" rtlCol="0" anchor="ctr"/>
          <a:lstStyle/>
          <a:p>
            <a:endParaRPr lang="de-DE"/>
          </a:p>
        </p:txBody>
      </p:sp>
      <p:sp>
        <p:nvSpPr>
          <p:cNvPr id="5" name="Notizenplatzhalter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de-DE"/>
          </a:p>
        </p:txBody>
      </p:sp>
      <p:sp>
        <p:nvSpPr>
          <p:cNvPr id="7" name="Foliennummernplatzhalt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Seit 2014 werden</a:t>
            </a:r>
            <a:r>
              <a:rPr lang="de-DE" baseline="0" dirty="0" smtClean="0"/>
              <a:t> die Lehrpläne der allgemein bildenden Schulen überarbeitet und als Fachanforderungen neu erlassen. Fachanforderungen so heißen die neuen Lehrpläne und spiegeln damit einen Paradigmenwechsel wieder. Einen Schwerpunkt darin bilden die Kompetenzerwartungen. Das sind verbindliche fachliche Anforderungen bezogen auf das Wissen und Können der Schülerinnen/ Schüler zu einem bestimmten Zeitpunkt ihrer Schulkarriere.</a:t>
            </a:r>
          </a:p>
          <a:p>
            <a:pPr marL="0" indent="0">
              <a:buNone/>
            </a:pPr>
            <a:endParaRPr lang="de-DE" baseline="0" dirty="0" smtClean="0"/>
          </a:p>
          <a:p>
            <a:pPr marL="0" indent="0">
              <a:buNone/>
            </a:pPr>
            <a:r>
              <a:rPr lang="de-DE" baseline="0" dirty="0" smtClean="0"/>
              <a:t>36 Lehrpläne für die Sekundarstufe I und II und der Grundschule sind bereits erarbeitet </a:t>
            </a:r>
            <a:r>
              <a:rPr lang="de-DE" baseline="0" smtClean="0"/>
              <a:t>und in Kraft </a:t>
            </a:r>
            <a:r>
              <a:rPr lang="de-DE" baseline="0" dirty="0" smtClean="0"/>
              <a:t>gesetzt. </a:t>
            </a:r>
          </a:p>
          <a:p>
            <a:pPr marL="228600" indent="-228600">
              <a:buAutoNum type="arabicPlain" startAt="31"/>
            </a:pPr>
            <a:endParaRPr lang="de-DE" baseline="0" dirty="0" smtClean="0"/>
          </a:p>
          <a:p>
            <a:endParaRPr lang="de-DE" baseline="0" dirty="0" smtClean="0"/>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Stellen sich die Fragen: Warum neue FA?, Warum mit Sek I und II begonnen?,</a:t>
            </a:r>
          </a:p>
          <a:p>
            <a:r>
              <a:rPr lang="de-DE" baseline="0" dirty="0" smtClean="0"/>
              <a:t>Wie entsteht eine solche FA?, Wie sehen die neuen FA aus?</a:t>
            </a:r>
          </a:p>
          <a:p>
            <a:endParaRPr lang="de-DE" baseline="0" dirty="0" smtClean="0"/>
          </a:p>
          <a:p>
            <a:r>
              <a:rPr lang="de-DE" baseline="0" dirty="0" smtClean="0"/>
              <a:t>(Dringlichkeit auf Grund des länderübergreifenden Zentralabiturs ab 2017 in Deutsch, Mathematik, Englisch KMK Standards für die allgemeine Hochschulreife bedingte den Start in den weiterführenden Schulen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2</a:t>
            </a:fld>
            <a:endParaRPr lang="de-DE"/>
          </a:p>
        </p:txBody>
      </p:sp>
    </p:spTree>
    <p:extLst>
      <p:ext uri="{BB962C8B-B14F-4D97-AF65-F5344CB8AC3E}">
        <p14:creationId xmlns:p14="http://schemas.microsoft.com/office/powerpoint/2010/main" val="224887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8E61B259-718E-41BC-9A97-1627054B1256}" type="slidenum">
              <a:rPr lang="de-DE" smtClean="0"/>
              <a:t>11</a:t>
            </a:fld>
            <a:endParaRPr lang="de-DE"/>
          </a:p>
        </p:txBody>
      </p:sp>
    </p:spTree>
    <p:extLst>
      <p:ext uri="{BB962C8B-B14F-4D97-AF65-F5344CB8AC3E}">
        <p14:creationId xmlns:p14="http://schemas.microsoft.com/office/powerpoint/2010/main" val="327760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Anhang finden Sie eine tabellarische</a:t>
            </a:r>
            <a:r>
              <a:rPr lang="de-DE" baseline="0" dirty="0" smtClean="0"/>
              <a:t> Übersicht zur Progression und Schwerpunktsetzung mit Beschreibung der jeweiligen Standards für die Kompetenzbereiche bezogen auf schulische Abschnitte.</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12</a:t>
            </a:fld>
            <a:endParaRPr lang="de-DE"/>
          </a:p>
        </p:txBody>
      </p:sp>
    </p:spTree>
    <p:extLst>
      <p:ext uri="{BB962C8B-B14F-4D97-AF65-F5344CB8AC3E}">
        <p14:creationId xmlns:p14="http://schemas.microsoft.com/office/powerpoint/2010/main" val="356966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13</a:t>
            </a:fld>
            <a:endParaRPr lang="de-DE"/>
          </a:p>
        </p:txBody>
      </p:sp>
    </p:spTree>
    <p:extLst>
      <p:ext uri="{BB962C8B-B14F-4D97-AF65-F5344CB8AC3E}">
        <p14:creationId xmlns:p14="http://schemas.microsoft.com/office/powerpoint/2010/main" val="278953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Zunächst wurden die Lehrpläne für die Sekundarstufen erarbeitet. Gefolgt von den Grundschulplänen. Mit dem Regierungswechsel 2017 wurde die Inkraftsetzung der Grundschulfachanforderungen um ein Jahr verschoben. </a:t>
            </a:r>
            <a:endParaRPr lang="de-DE" dirty="0" smtClean="0"/>
          </a:p>
          <a:p>
            <a:r>
              <a:rPr lang="de-DE" baseline="0" dirty="0" smtClean="0"/>
              <a:t>Zum Schuljahr 2020/21 ist geplant, dass die Fachanforderungen folgender Fächer: Sport, Evangelische und Katholische Religion, Textillehre und Technik für die Grundschulen in Kraft gesetzt werden. Für die Sekundarstufen I und II soll das Fach Informatik erlassen werden.</a:t>
            </a:r>
          </a:p>
          <a:p>
            <a:r>
              <a:rPr lang="de-DE" baseline="0" dirty="0" smtClean="0"/>
              <a:t>Fachanforderungen für folgende Fächer sind in Erarbeitung oder stehen noch aus.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Sek. I und II: Friesisch</a:t>
            </a:r>
          </a:p>
          <a:p>
            <a:r>
              <a:rPr lang="de-DE" baseline="0" dirty="0" smtClean="0"/>
              <a:t>Sek. I: Gestalten, Wirtschaftslehre, </a:t>
            </a:r>
          </a:p>
          <a:p>
            <a:r>
              <a:rPr lang="de-DE" baseline="0" dirty="0" smtClean="0"/>
              <a:t>GS: Islamunterricht</a:t>
            </a:r>
          </a:p>
          <a:p>
            <a:r>
              <a:rPr lang="de-DE" baseline="0" dirty="0" smtClean="0"/>
              <a:t>Zusätzlich werden die Naturwissenschaftlichen Fächer mit erscheinen der neuen Standards (Hochschulreife, MSA) erneut überarbeitet.</a:t>
            </a:r>
            <a:endParaRPr lang="de-DE" dirty="0"/>
          </a:p>
        </p:txBody>
      </p:sp>
      <p:sp>
        <p:nvSpPr>
          <p:cNvPr id="4" name="Foliennummernplatzhalter 3"/>
          <p:cNvSpPr>
            <a:spLocks noGrp="1"/>
          </p:cNvSpPr>
          <p:nvPr>
            <p:ph type="sldNum" sz="quarter" idx="10"/>
          </p:nvPr>
        </p:nvSpPr>
        <p:spPr/>
        <p:txBody>
          <a:bodyPr/>
          <a:lstStyle/>
          <a:p>
            <a:fld id="{AE3CA043-A8E2-44CA-990C-45766A57378F}" type="slidenum">
              <a:rPr lang="de-DE" smtClean="0"/>
              <a:t>3</a:t>
            </a:fld>
            <a:endParaRPr lang="de-DE"/>
          </a:p>
        </p:txBody>
      </p:sp>
    </p:spTree>
    <p:extLst>
      <p:ext uri="{BB962C8B-B14F-4D97-AF65-F5344CB8AC3E}">
        <p14:creationId xmlns:p14="http://schemas.microsoft.com/office/powerpoint/2010/main" val="402165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Stellt sich die Frage – warum neue Lehrpläne bzw. Fachanforderungen für die Grundschule?</a:t>
            </a:r>
          </a:p>
          <a:p>
            <a:r>
              <a:rPr lang="de-DE" dirty="0" smtClean="0"/>
              <a:t>Alter: Der Lehrplan Grundschule ist in die Jahre gekommen. Er</a:t>
            </a:r>
            <a:r>
              <a:rPr lang="de-DE" baseline="0" dirty="0" smtClean="0"/>
              <a:t> ist inzwischen der </a:t>
            </a:r>
            <a:r>
              <a:rPr lang="de-DE" baseline="0" dirty="0" err="1" smtClean="0"/>
              <a:t>dienstälteste</a:t>
            </a:r>
            <a:r>
              <a:rPr lang="de-DE" baseline="0" dirty="0" smtClean="0"/>
              <a:t> Lehrplan Deutschlands (im Bereich der allgemein bildenden Schulen).</a:t>
            </a:r>
          </a:p>
          <a:p>
            <a:r>
              <a:rPr lang="de-DE" baseline="0" dirty="0" smtClean="0"/>
              <a:t>Das allein spricht eher für das Produkt als dagegen – aber die Bildungslandschaft drum herum hat sich seit 1997 immens verändert.</a:t>
            </a:r>
            <a:endParaRPr lang="de-DE" dirty="0" smtClean="0"/>
          </a:p>
          <a:p>
            <a:r>
              <a:rPr lang="de-DE" dirty="0" smtClean="0"/>
              <a:t>Dies (einblenden) sind einige der wichtigsten Veränderungen, </a:t>
            </a:r>
            <a:r>
              <a:rPr lang="de-DE" baseline="0" dirty="0" smtClean="0"/>
              <a:t>die Eingang in die und Auswirkungen auf die Grundschule haben. Über jedes Schlagwort könnten wir lange diskutieren.</a:t>
            </a:r>
          </a:p>
          <a:p>
            <a:r>
              <a:rPr lang="de-DE" baseline="0" dirty="0" smtClean="0"/>
              <a:t>Um dies alles zu berücksichtigen, sind neben den Lehrplänen regulierende Dokumente entstanden, die z. T. Regelungen des Lehrplans korrigieren und damit Widersprüchliches hervorrufen (z. B. Klassenarbeitserlass). </a:t>
            </a:r>
          </a:p>
          <a:p>
            <a:r>
              <a:rPr lang="de-DE" baseline="0" dirty="0" smtClean="0"/>
              <a:t>Es gilt zwar das Aktualitätsprinzip, aber wenn ich einen Lehrplan greife, ahne ich ja nicht unbedingt, dass es eine aktuellere Regelung gibt. </a:t>
            </a:r>
          </a:p>
          <a:p>
            <a:r>
              <a:rPr lang="de-DE" baseline="0" dirty="0" smtClean="0"/>
              <a:t>Hinzu kommt der Paradigmenwechsel der sich in der Bezeichnung widerspiegelt. Der Fokus ist nun auf die Lernenden gerichtet, deren Kompetenzerwerb und damit verbunden die Aufgabe der Lehrenden, die Lerngelegenheiten so zu gestalten, dass für alle Lernenden der Kompetenzerwerb möglich wird.</a:t>
            </a:r>
          </a:p>
          <a:p>
            <a:pPr defTabSz="963412"/>
            <a:r>
              <a:rPr lang="de-DE" dirty="0" smtClean="0"/>
              <a:t>(1996 Eingangsphase einen Orientierungsrahmen – jetzt in §41 </a:t>
            </a:r>
            <a:r>
              <a:rPr lang="de-DE" dirty="0" err="1" smtClean="0"/>
              <a:t>SchulG</a:t>
            </a:r>
            <a:r>
              <a:rPr lang="de-DE" dirty="0" smtClean="0"/>
              <a:t> verankert)</a:t>
            </a:r>
          </a:p>
          <a:p>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4</a:t>
            </a:fld>
            <a:endParaRPr lang="de-DE"/>
          </a:p>
        </p:txBody>
      </p:sp>
    </p:spTree>
    <p:extLst>
      <p:ext uri="{BB962C8B-B14F-4D97-AF65-F5344CB8AC3E}">
        <p14:creationId xmlns:p14="http://schemas.microsoft.com/office/powerpoint/2010/main" val="386569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Vorbereitung: umfasst u. a. Konzepterstellung,</a:t>
            </a:r>
            <a:r>
              <a:rPr lang="de-DE" baseline="0" dirty="0" smtClean="0"/>
              <a:t> Zeitplan, Ressourcenklärung aber auch Ausschreibung u. Auswahl der Lehrkräfte für die Kommissionen, Bestellung einer didaktischen Begleitung</a:t>
            </a:r>
          </a:p>
          <a:p>
            <a:r>
              <a:rPr lang="de-DE" baseline="0" dirty="0" smtClean="0"/>
              <a:t>Kommission: Erarbeitung der Fachanforderungen, a) Entwurf für die 1. Vorstellung – Anhörung – Gutachten einer/eines Didaktiker/in Freigabe durch IIIM/</a:t>
            </a:r>
          </a:p>
          <a:p>
            <a:r>
              <a:rPr lang="de-DE" baseline="0" dirty="0" smtClean="0"/>
              <a:t>Anhörung: Versand an Grundschulverband, VDS, GEW, VBE, Elternbeirat, Universitäten, Fachverbände und Vorstellung / Information der Lehrkräfte – Feedbackrunde. Auswertung der Stellungnahmen und ggf. Überarbeitung – Finalfassung – IIIM</a:t>
            </a:r>
          </a:p>
          <a:p>
            <a:r>
              <a:rPr lang="de-DE" baseline="0" dirty="0" smtClean="0"/>
              <a:t>Finalphase: Layout und Druck und Versand durch die Druckerei an die Schulen</a:t>
            </a:r>
          </a:p>
          <a:p>
            <a:endParaRPr lang="de-DE" dirty="0"/>
          </a:p>
        </p:txBody>
      </p:sp>
      <p:sp>
        <p:nvSpPr>
          <p:cNvPr id="4" name="Foliennummernplatzhalter 3"/>
          <p:cNvSpPr>
            <a:spLocks noGrp="1"/>
          </p:cNvSpPr>
          <p:nvPr>
            <p:ph type="sldNum" sz="quarter" idx="10"/>
          </p:nvPr>
        </p:nvSpPr>
        <p:spPr/>
        <p:txBody>
          <a:bodyPr/>
          <a:lstStyle/>
          <a:p>
            <a:fld id="{4C1D8040-4609-48AB-BED4-64783C3FACB6}" type="slidenum">
              <a:rPr lang="de-DE" smtClean="0"/>
              <a:t>5</a:t>
            </a:fld>
            <a:endParaRPr lang="de-DE"/>
          </a:p>
        </p:txBody>
      </p:sp>
    </p:spTree>
    <p:extLst>
      <p:ext uri="{BB962C8B-B14F-4D97-AF65-F5344CB8AC3E}">
        <p14:creationId xmlns:p14="http://schemas.microsoft.com/office/powerpoint/2010/main" val="222114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Jedes Fach ist in </a:t>
            </a:r>
            <a:r>
              <a:rPr lang="de-DE" baseline="0" dirty="0" smtClean="0"/>
              <a:t>einer eigenen Broschüre abgefasst, enthält jeweils den Allgemeinen Teil und einen fachspezifischen Teil sowie einen Anhang.</a:t>
            </a:r>
          </a:p>
          <a:p>
            <a:r>
              <a:rPr lang="de-DE" baseline="0" dirty="0" smtClean="0"/>
              <a:t>Der Allgemeine Teil und der Anhang sind für alle Fächer identisch - diese werden in den folgenden Folien vorgestellt. Die fachspezifischen Teile stellen wir Ihnen in den jeweils fachspezifischen Präsentationen vor.</a:t>
            </a: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8E61B259-718E-41BC-9A97-1627054B1256}" type="slidenum">
              <a:rPr lang="de-DE" smtClean="0"/>
              <a:t>6</a:t>
            </a:fld>
            <a:endParaRPr lang="de-DE"/>
          </a:p>
        </p:txBody>
      </p:sp>
    </p:spTree>
    <p:extLst>
      <p:ext uri="{BB962C8B-B14F-4D97-AF65-F5344CB8AC3E}">
        <p14:creationId xmlns:p14="http://schemas.microsoft.com/office/powerpoint/2010/main" val="327760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8E61B259-718E-41BC-9A97-1627054B1256}" type="slidenum">
              <a:rPr lang="de-DE" smtClean="0"/>
              <a:t>7</a:t>
            </a:fld>
            <a:endParaRPr lang="de-DE"/>
          </a:p>
        </p:txBody>
      </p:sp>
    </p:spTree>
    <p:extLst>
      <p:ext uri="{BB962C8B-B14F-4D97-AF65-F5344CB8AC3E}">
        <p14:creationId xmlns:p14="http://schemas.microsoft.com/office/powerpoint/2010/main" val="327760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smtClean="0"/>
              <a:t>Kompetenz</a:t>
            </a:r>
            <a:r>
              <a:rPr lang="de-DE" baseline="0" dirty="0" smtClean="0"/>
              <a:t>: umfasst das Wissen und Können, die Fähigkeiten und Fertigkeiten eines Menschen, eingeschlossen die Bereitschaft diese Kompetenzen zum Bewältigen von Herausforderungen und Lösen von Problemen einzusetzen / anzuwenden. </a:t>
            </a:r>
          </a:p>
          <a:p>
            <a:r>
              <a:rPr lang="de-DE" b="1" baseline="0" dirty="0" smtClean="0"/>
              <a:t>4 Kernprobleme</a:t>
            </a:r>
            <a:r>
              <a:rPr lang="de-DE" baseline="0" dirty="0" smtClean="0"/>
              <a:t>: 1. Grundwerte (wie: Menschenrechte, friedliches Zusammenleben in einer Welt mit unterschiedlichen Kulturen, Religionen, Gesellschaftsformen) 2. Nachhaltigkeit (ökologische, soziale und ökonomische Perspektive) , 3. Gleichstellung und Diversität – Wertschätzung der Vielfalt 4. Partizipation – Teilhabe bei der Mitgestaltung unserer Zukunft</a:t>
            </a:r>
          </a:p>
          <a:p>
            <a:endParaRPr lang="de-DE" b="1" baseline="0" dirty="0" smtClean="0"/>
          </a:p>
          <a:p>
            <a:r>
              <a:rPr lang="de-DE" b="1" baseline="0" dirty="0" smtClean="0"/>
              <a:t>guter Unterricht</a:t>
            </a:r>
            <a:r>
              <a:rPr lang="de-DE" baseline="0" dirty="0" smtClean="0"/>
              <a:t> …</a:t>
            </a:r>
          </a:p>
          <a:p>
            <a:pPr marL="171450" indent="-171450">
              <a:buFontTx/>
              <a:buChar char="-"/>
            </a:pPr>
            <a:r>
              <a:rPr lang="de-DE" baseline="0" dirty="0" smtClean="0"/>
              <a:t>fördert die Freude am / beim Lernen und die Entwicklung fachlicher Interessen, </a:t>
            </a:r>
          </a:p>
          <a:p>
            <a:pPr marL="171450" indent="-171450">
              <a:buFontTx/>
              <a:buChar char="-"/>
            </a:pPr>
            <a:r>
              <a:rPr lang="de-DE" baseline="0" dirty="0" smtClean="0"/>
              <a:t>lässt </a:t>
            </a:r>
            <a:r>
              <a:rPr lang="de-DE" baseline="0" dirty="0" err="1" smtClean="0"/>
              <a:t>SuS</a:t>
            </a:r>
            <a:r>
              <a:rPr lang="de-DE" baseline="0" dirty="0" smtClean="0"/>
              <a:t> Selbstwirksamkeit erfahren,</a:t>
            </a:r>
          </a:p>
          <a:p>
            <a:pPr marL="171450" indent="-171450">
              <a:buFontTx/>
              <a:buChar char="-"/>
            </a:pPr>
            <a:r>
              <a:rPr lang="de-DE" baseline="0" dirty="0" smtClean="0"/>
              <a:t>vermittelt Werteorientierungen,</a:t>
            </a:r>
          </a:p>
          <a:p>
            <a:pPr marL="171450" indent="-171450">
              <a:buFontTx/>
              <a:buChar char="-"/>
            </a:pPr>
            <a:r>
              <a:rPr lang="de-DE" baseline="0" dirty="0" smtClean="0"/>
              <a:t>fördert neben intellektuellen und kognitiven Kompetenzen auch soziale, emotionale, kreative und körperliche Potentiale,</a:t>
            </a:r>
          </a:p>
          <a:p>
            <a:pPr marL="171450" indent="-171450">
              <a:buFontTx/>
              <a:buChar char="-"/>
            </a:pPr>
            <a:r>
              <a:rPr lang="de-DE" baseline="0" dirty="0" smtClean="0"/>
              <a:t>ermöglich </a:t>
            </a:r>
            <a:r>
              <a:rPr lang="de-DE" baseline="0" dirty="0" err="1" smtClean="0"/>
              <a:t>SuS</a:t>
            </a:r>
            <a:r>
              <a:rPr lang="de-DE" baseline="0" dirty="0" smtClean="0"/>
              <a:t> durch passgenaue Lernangebote einen systematischen, entwicklungsgemäßen Erwerb von Wissen und Können und damit die Chance, Leistungserwartungen zu erfüllen,</a:t>
            </a:r>
          </a:p>
          <a:p>
            <a:pPr marL="171450" indent="-171450">
              <a:buFontTx/>
              <a:buChar char="-"/>
            </a:pPr>
            <a:r>
              <a:rPr lang="de-DE" baseline="0" dirty="0" smtClean="0"/>
              <a:t>fördert und fordert eigene Lernaktivität, vermittelt Lernstrategien und unterstützt selbstgesteuertes Lernen,</a:t>
            </a:r>
          </a:p>
          <a:p>
            <a:pPr marL="171450" indent="-171450">
              <a:buFontTx/>
              <a:buChar char="-"/>
            </a:pPr>
            <a:r>
              <a:rPr lang="de-DE" baseline="0" dirty="0" smtClean="0"/>
              <a:t> zielt auf nachhaltige Lernprozesse,</a:t>
            </a:r>
          </a:p>
          <a:p>
            <a:pPr marL="171450" indent="-171450">
              <a:buFontTx/>
              <a:buChar char="-"/>
            </a:pPr>
            <a:r>
              <a:rPr lang="de-DE" baseline="0" dirty="0" smtClean="0"/>
              <a:t>bietet Gelegenheiten das Gelernte zu üben, anzuwenden, zu vertiefen und zu festigen.</a:t>
            </a:r>
          </a:p>
          <a:p>
            <a:r>
              <a:rPr lang="de-DE" b="1" baseline="0" dirty="0" smtClean="0"/>
              <a:t>Medienkompetenz</a:t>
            </a:r>
            <a:r>
              <a:rPr lang="de-DE" baseline="0" dirty="0" smtClean="0"/>
              <a:t> – da unsere Welt vom digitalen Wandel stark beeinflusst wird und wir noch gar nicht abschätzen können wie rasant diese digitale Entwicklung weitergehen wird, ist es notwendig auch in der Grundschule den Umgang mit digitalen Medien zu erlernen / und über die Möglichkeiten und Herausforderungen der digitalen Welt zu sprechen. Dies ist Aufgabe aller Fächer.</a:t>
            </a:r>
          </a:p>
        </p:txBody>
      </p:sp>
      <p:sp>
        <p:nvSpPr>
          <p:cNvPr id="4" name="Foliennummernplatzhalter 3"/>
          <p:cNvSpPr>
            <a:spLocks noGrp="1"/>
          </p:cNvSpPr>
          <p:nvPr>
            <p:ph type="sldNum" sz="quarter" idx="10"/>
          </p:nvPr>
        </p:nvSpPr>
        <p:spPr/>
        <p:txBody>
          <a:bodyPr/>
          <a:lstStyle/>
          <a:p>
            <a:fld id="{8E61B259-718E-41BC-9A97-1627054B1256}" type="slidenum">
              <a:rPr lang="de-DE" smtClean="0"/>
              <a:t>8</a:t>
            </a:fld>
            <a:endParaRPr lang="de-DE"/>
          </a:p>
        </p:txBody>
      </p:sp>
    </p:spTree>
    <p:extLst>
      <p:ext uri="{BB962C8B-B14F-4D97-AF65-F5344CB8AC3E}">
        <p14:creationId xmlns:p14="http://schemas.microsoft.com/office/powerpoint/2010/main" val="327760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Digitalstrategie der KMK 2016 Bildung in der digitalen Welt</a:t>
            </a:r>
          </a:p>
          <a:p>
            <a:endParaRPr lang="de-DE" dirty="0" smtClean="0"/>
          </a:p>
          <a:p>
            <a:r>
              <a:rPr lang="de-DE" dirty="0" smtClean="0"/>
              <a:t>Istzustand</a:t>
            </a:r>
            <a:r>
              <a:rPr lang="de-DE" baseline="0" dirty="0" smtClean="0"/>
              <a:t> – Bedeutung der Medien in allen Lebensbereichen – Medien / digitale Medien sind wesentlicher Bestandteil der Lebenswelt der Kinder und Jugendlichen,</a:t>
            </a:r>
          </a:p>
          <a:p>
            <a:r>
              <a:rPr lang="de-DE" baseline="0" dirty="0" smtClean="0"/>
              <a:t>rasante Entwicklung (denken wir nur an telefonieren unterwegs - Telefonzelle - Handy)</a:t>
            </a:r>
            <a:endParaRPr lang="de-DE" dirty="0" smtClean="0"/>
          </a:p>
          <a:p>
            <a:r>
              <a:rPr lang="de-DE" dirty="0" smtClean="0"/>
              <a:t>Neue mediale Wirklichkeiten machen </a:t>
            </a:r>
            <a:r>
              <a:rPr lang="de-DE" baseline="0" dirty="0" smtClean="0"/>
              <a:t>vor den Schulfächern nicht halt – sie unterstützen Lernprozesse, sind als Werkzeuge zum Üben – aber auch zum kreativen Gestalten einsetzbar. Ermöglichen vielfältige Wege der Kommunikation und Vernetzung, sind schier unbegrenzter Markt der Möglichkeiten …</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9</a:t>
            </a:fld>
            <a:endParaRPr lang="de-DE"/>
          </a:p>
        </p:txBody>
      </p:sp>
    </p:spTree>
    <p:extLst>
      <p:ext uri="{BB962C8B-B14F-4D97-AF65-F5344CB8AC3E}">
        <p14:creationId xmlns:p14="http://schemas.microsoft.com/office/powerpoint/2010/main" val="356065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Strategie</a:t>
            </a:r>
            <a:r>
              <a:rPr lang="de-DE" baseline="0" dirty="0" smtClean="0"/>
              <a:t> „Bildung in der digitalen Welt“ der KMK Dezember 2016</a:t>
            </a:r>
          </a:p>
          <a:p>
            <a:pPr marL="171450" indent="-171450">
              <a:buFontTx/>
              <a:buChar char="-"/>
            </a:pPr>
            <a:r>
              <a:rPr lang="de-DE" baseline="0" dirty="0" smtClean="0"/>
              <a:t>Die sechs Kompetenzbereiche sind bereits in der Primarstufe wichtige Lernfelder</a:t>
            </a:r>
          </a:p>
          <a:p>
            <a:pPr marL="171450" indent="-171450">
              <a:buFontTx/>
              <a:buChar char="-"/>
            </a:pPr>
            <a:r>
              <a:rPr lang="de-DE" baseline="0" dirty="0" smtClean="0"/>
              <a:t>Bis 2021 sollte jede Schülerin / jeder Schüler die Möglichkeit haben, eine digitale Lernumgebung nutzen zu können</a:t>
            </a:r>
          </a:p>
          <a:p>
            <a:pPr marL="171450" indent="-171450">
              <a:buFontTx/>
              <a:buChar char="-"/>
            </a:pPr>
            <a:r>
              <a:rPr lang="de-DE" baseline="0" dirty="0" smtClean="0"/>
              <a:t>Die Kompetenzbereiche sind integriert in den Fachunterricht aller Fächer zu fördern.</a:t>
            </a:r>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10</a:t>
            </a:fld>
            <a:endParaRPr lang="de-DE"/>
          </a:p>
        </p:txBody>
      </p:sp>
    </p:spTree>
    <p:extLst>
      <p:ext uri="{BB962C8B-B14F-4D97-AF65-F5344CB8AC3E}">
        <p14:creationId xmlns:p14="http://schemas.microsoft.com/office/powerpoint/2010/main" val="356065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Rechteck 14"/>
          <p:cNvSpPr/>
          <p:nvPr userDrawn="1"/>
        </p:nvSpPr>
        <p:spPr>
          <a:xfrm>
            <a:off x="-1" y="3907144"/>
            <a:ext cx="9144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7556" y="0"/>
            <a:ext cx="9159907"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6206978" y="134683"/>
            <a:ext cx="2937022" cy="276999"/>
          </a:xfrm>
          <a:prstGeom prst="rect">
            <a:avLst/>
          </a:prstGeom>
          <a:noFill/>
        </p:spPr>
        <p:txBody>
          <a:bodyPr wrap="none" rtlCol="0" anchor="ctr" anchorCtr="0">
            <a:spAutoFit/>
          </a:bodyPr>
          <a:lstStyle/>
          <a:p>
            <a:pPr algn="l"/>
            <a:r>
              <a:rPr lang="de-DE" sz="1200" b="1" dirty="0" smtClean="0">
                <a:solidFill>
                  <a:srgbClr val="003064"/>
                </a:solidFill>
                <a:latin typeface="Arial" panose="020B0604020202020204" pitchFamily="34" charset="0"/>
                <a:cs typeface="Arial" panose="020B0604020202020204" pitchFamily="34" charset="0"/>
              </a:rPr>
              <a:t>Schleswig-Holstein.</a:t>
            </a:r>
            <a:r>
              <a:rPr lang="de-DE" sz="1200" dirty="0" smtClean="0">
                <a:solidFill>
                  <a:srgbClr val="003064"/>
                </a:solidFill>
                <a:latin typeface="Arial" panose="020B0604020202020204" pitchFamily="34" charset="0"/>
                <a:cs typeface="Arial" panose="020B0604020202020204" pitchFamily="34" charset="0"/>
              </a:rPr>
              <a:t> Der echte Norden.</a:t>
            </a:r>
            <a:endParaRPr lang="de-DE" sz="1200" dirty="0">
              <a:solidFill>
                <a:srgbClr val="003064"/>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85800" y="722286"/>
            <a:ext cx="7772400" cy="2000512"/>
          </a:xfrm>
          <a:prstGeom prst="rect">
            <a:avLst/>
          </a:prstGeom>
        </p:spPr>
        <p:txBody>
          <a:bodyPr anchor="ctr">
            <a:normAutofit/>
          </a:bodyPr>
          <a:lstStyle>
            <a:lvl1pPr algn="l">
              <a:defRPr sz="5400">
                <a:solidFill>
                  <a:schemeClr val="bg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685800" y="2786603"/>
            <a:ext cx="77724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sp>
        <p:nvSpPr>
          <p:cNvPr id="12" name="Textplatzhalter 11"/>
          <p:cNvSpPr>
            <a:spLocks noGrp="1"/>
          </p:cNvSpPr>
          <p:nvPr>
            <p:ph type="body" sz="quarter" idx="13" hasCustomPrompt="1"/>
          </p:nvPr>
        </p:nvSpPr>
        <p:spPr>
          <a:xfrm>
            <a:off x="182137" y="6173054"/>
            <a:ext cx="36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smtClean="0"/>
              <a:t>Platzhalter Name</a:t>
            </a:r>
          </a:p>
        </p:txBody>
      </p:sp>
      <p:sp>
        <p:nvSpPr>
          <p:cNvPr id="13" name="Textplatzhalter 11"/>
          <p:cNvSpPr>
            <a:spLocks noGrp="1"/>
          </p:cNvSpPr>
          <p:nvPr>
            <p:ph type="body" sz="quarter" idx="14" hasCustomPrompt="1"/>
          </p:nvPr>
        </p:nvSpPr>
        <p:spPr>
          <a:xfrm>
            <a:off x="182137" y="6464163"/>
            <a:ext cx="288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smtClean="0"/>
              <a:t>Platzhalter Datum</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Tree>
    <p:extLst>
      <p:ext uri="{BB962C8B-B14F-4D97-AF65-F5344CB8AC3E}">
        <p14:creationId xmlns:p14="http://schemas.microsoft.com/office/powerpoint/2010/main" val="41966667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smtClean="0"/>
              <a:t>Titelmasterformat durch Klicken bearbeiten</a:t>
            </a:r>
            <a:endParaRPr lang="en-US" dirty="0"/>
          </a:p>
        </p:txBody>
      </p:sp>
      <p:sp>
        <p:nvSpPr>
          <p:cNvPr id="3" name="Content Placeholder 2"/>
          <p:cNvSpPr>
            <a:spLocks noGrp="1"/>
          </p:cNvSpPr>
          <p:nvPr>
            <p:ph idx="1"/>
          </p:nvPr>
        </p:nvSpPr>
        <p:spPr>
          <a:xfrm>
            <a:off x="3887391" y="1844675"/>
            <a:ext cx="462915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33F28847-7BF0-413E-A4B4-C02469266E58}" type="datetime1">
              <a:rPr lang="de-DE" smtClean="0"/>
              <a:t>20.04.2020</a:t>
            </a:fld>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844675"/>
            <a:ext cx="462915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8"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smtClean="0"/>
              <a:t>Titelmasterformat durch Klicken bearbeiten</a:t>
            </a:r>
            <a:endParaRPr lang="en-US" dirty="0"/>
          </a:p>
        </p:txBody>
      </p:sp>
      <p:sp>
        <p:nvSpPr>
          <p:cNvPr id="9"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35DF68FC-774B-4D41-A04C-46D2580C019C}" type="datetime1">
              <a:rPr lang="de-DE" smtClean="0"/>
              <a:t>20.04.2020</a:t>
            </a:fld>
            <a:endParaRPr lang="de-DE" dirty="0"/>
          </a:p>
        </p:txBody>
      </p:sp>
      <p:sp>
        <p:nvSpPr>
          <p:cNvPr id="15"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layout">
    <p:spTree>
      <p:nvGrpSpPr>
        <p:cNvPr id="1" name=""/>
        <p:cNvGrpSpPr/>
        <p:nvPr/>
      </p:nvGrpSpPr>
      <p:grpSpPr>
        <a:xfrm>
          <a:off x="0" y="0"/>
          <a:ext cx="0" cy="0"/>
          <a:chOff x="0" y="0"/>
          <a:chExt cx="0" cy="0"/>
        </a:xfrm>
      </p:grpSpPr>
      <p:pic>
        <p:nvPicPr>
          <p:cNvPr id="3" name="Grafik 2"/>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539527"/>
            <a:ext cx="2045970" cy="689108"/>
          </a:xfrm>
          <a:prstGeom prst="rect">
            <a:avLst/>
          </a:prstGeom>
        </p:spPr>
      </p:pic>
      <p:sp>
        <p:nvSpPr>
          <p:cNvPr id="4" name="Rechteck 3"/>
          <p:cNvSpPr/>
          <p:nvPr userDrawn="1"/>
        </p:nvSpPr>
        <p:spPr>
          <a:xfrm>
            <a:off x="0" y="1484783"/>
            <a:ext cx="9144000" cy="4907577"/>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50566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2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A9032F-4128-4467-A9B1-1979D50CA03C}" type="datetime1">
              <a:rPr lang="de-DE" smtClean="0"/>
              <a:t>20.04.2020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2E474EC-6BB2-4F33-8CB5-008EEF6F9987}" type="slidenum">
              <a:rPr lang="de-DE" smtClean="0"/>
              <a:t>‹Nr.›</a:t>
            </a:fld>
            <a:endParaRPr lang="de-DE"/>
          </a:p>
        </p:txBody>
      </p:sp>
    </p:spTree>
    <p:extLst>
      <p:ext uri="{BB962C8B-B14F-4D97-AF65-F5344CB8AC3E}">
        <p14:creationId xmlns:p14="http://schemas.microsoft.com/office/powerpoint/2010/main" val="366512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844675"/>
            <a:ext cx="7920000" cy="4012786"/>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9"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t>20.04.2020</a:t>
            </a:fld>
            <a:endParaRPr lang="de-DE" dirty="0"/>
          </a:p>
        </p:txBody>
      </p:sp>
      <p:sp>
        <p:nvSpPr>
          <p:cNvPr id="10"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2303114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44677"/>
            <a:ext cx="3886200" cy="4032249"/>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629150" y="1844675"/>
            <a:ext cx="3886200" cy="4032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1"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15"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7E6961B8-E763-4621-9D5D-38F66A348052}" type="datetime1">
              <a:rPr lang="de-DE" smtClean="0"/>
              <a:t>20.04.2020</a:t>
            </a:fld>
            <a:endParaRPr lang="de-DE" dirty="0"/>
          </a:p>
        </p:txBody>
      </p:sp>
      <p:sp>
        <p:nvSpPr>
          <p:cNvPr id="16"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7"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2813" y="225424"/>
            <a:ext cx="7920000" cy="1332000"/>
          </a:xfrm>
          <a:prstGeom prst="rect">
            <a:avLst/>
          </a:prstGeom>
        </p:spPr>
        <p:txBody>
          <a:bodyPr vert="horz" lIns="91440" tIns="45720" rIns="91440" bIns="45720" rtlCol="0" anchor="ctr">
            <a:normAutofit/>
          </a:bodyPr>
          <a:lstStyle/>
          <a:p>
            <a:r>
              <a:rPr lang="de-DE" dirty="0" smtClean="0"/>
              <a:t>Titelmasterformat durch Klicken bearbeiten</a:t>
            </a:r>
            <a:endParaRPr lang="en-US" dirty="0"/>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20.04.2020</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7"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514C555C-37E2-44ED-BE6C-12A21C01C579}" type="datetime1">
              <a:rPr lang="de-DE" smtClean="0"/>
              <a:t>20.04.2020</a:t>
            </a:fld>
            <a:endParaRPr lang="de-DE" dirty="0"/>
          </a:p>
        </p:txBody>
      </p:sp>
      <p:sp>
        <p:nvSpPr>
          <p:cNvPr id="8"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9"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Rechteck 3"/>
          <p:cNvSpPr/>
          <p:nvPr userDrawn="1"/>
        </p:nvSpPr>
        <p:spPr>
          <a:xfrm>
            <a:off x="0" y="0"/>
            <a:ext cx="9144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2F1D57B-2905-4E99-8DD2-DA23D35CE01F}" type="datetime1">
              <a:rPr lang="de-DE" smtClean="0"/>
              <a:t>20.04.2020</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9144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623888" y="1844677"/>
            <a:ext cx="7886700" cy="2717801"/>
          </a:xfrm>
          <a:prstGeom prst="rect">
            <a:avLst/>
          </a:prstGeom>
        </p:spPr>
        <p:txBody>
          <a:bodyPr anchor="ctr">
            <a:normAutofit/>
          </a:bodyPr>
          <a:lstStyle>
            <a:lvl1pPr>
              <a:defRPr sz="4800">
                <a:solidFill>
                  <a:schemeClr val="bg1"/>
                </a:solidFill>
              </a:defRPr>
            </a:lvl1pPr>
          </a:lstStyle>
          <a:p>
            <a:r>
              <a:rPr lang="de-DE" dirty="0" smtClean="0"/>
              <a:t>Zwischentitelmasterformat durch Klicken bearbeiten</a:t>
            </a:r>
            <a:endParaRPr lang="en-US" dirty="0"/>
          </a:p>
        </p:txBody>
      </p:sp>
      <p:sp>
        <p:nvSpPr>
          <p:cNvPr id="3" name="Text Placeholder 2"/>
          <p:cNvSpPr>
            <a:spLocks noGrp="1"/>
          </p:cNvSpPr>
          <p:nvPr>
            <p:ph type="body" idx="1"/>
          </p:nvPr>
        </p:nvSpPr>
        <p:spPr>
          <a:xfrm>
            <a:off x="623888" y="4589466"/>
            <a:ext cx="78867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F8B4B845-6DC3-45BC-9049-17AD7992C39F}" type="datetime1">
              <a:rPr lang="de-DE" smtClean="0"/>
              <a:t>20.04.2020</a:t>
            </a:fld>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12000" y="225425"/>
            <a:ext cx="7920000" cy="1332000"/>
          </a:xfrm>
          <a:prstGeom prst="rect">
            <a:avLst/>
          </a:prstGeom>
        </p:spPr>
        <p:txBody>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11188" y="1844675"/>
            <a:ext cx="792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611188" y="2809461"/>
            <a:ext cx="7920000" cy="30674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026D32B0-575C-43B7-B8BD-48B68FBBD667}" type="datetime1">
              <a:rPr lang="de-DE" smtClean="0"/>
              <a:t>20.04.2020</a:t>
            </a:fld>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8651" y="1844675"/>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629842" y="2809461"/>
            <a:ext cx="3868340" cy="30674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4629151" y="1844675"/>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6" name="Content Placeholder 5"/>
          <p:cNvSpPr>
            <a:spLocks noGrp="1"/>
          </p:cNvSpPr>
          <p:nvPr>
            <p:ph sz="quarter" idx="4"/>
          </p:nvPr>
        </p:nvSpPr>
        <p:spPr>
          <a:xfrm>
            <a:off x="4629151" y="2835275"/>
            <a:ext cx="3887391" cy="3041650"/>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smtClean="0"/>
              <a:t>Projektlogo</a:t>
            </a:r>
            <a:endParaRPr lang="de-DE" dirty="0"/>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96C799F4-74F0-4B8C-938F-5A0C36883B70}" type="datetime1">
              <a:rPr lang="de-DE" smtClean="0"/>
              <a:t>20.04.2020</a:t>
            </a:fld>
            <a:endParaRPr lang="de-DE" dirty="0"/>
          </a:p>
        </p:txBody>
      </p:sp>
      <p:sp>
        <p:nvSpPr>
          <p:cNvPr id="15" name="Fußzeilenplatzhalter 5"/>
          <p:cNvSpPr>
            <a:spLocks noGrp="1"/>
          </p:cNvSpPr>
          <p:nvPr>
            <p:ph type="ftr" sz="quarter" idx="17"/>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6" name="Foliennummernplatzhalter 12"/>
          <p:cNvSpPr>
            <a:spLocks noGrp="1"/>
          </p:cNvSpPr>
          <p:nvPr>
            <p:ph type="sldNum" sz="quarter" idx="18"/>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smtClean="0"/>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p:nvPr userDrawn="1"/>
        </p:nvPicPr>
        <p:blipFill>
          <a:blip r:embed="rId15" cstate="print">
            <a:extLst>
              <a:ext uri="{28A0092B-C50C-407E-A947-70E740481C1C}">
                <a14:useLocalDpi xmlns:a14="http://schemas.microsoft.com/office/drawing/2010/main" val="0"/>
              </a:ext>
            </a:extLst>
          </a:blip>
          <a:stretch>
            <a:fillRect/>
          </a:stretch>
        </p:blipFill>
        <p:spPr>
          <a:xfrm>
            <a:off x="7460052" y="6294708"/>
            <a:ext cx="1613922" cy="473084"/>
          </a:xfrm>
          <a:prstGeom prst="rect">
            <a:avLst/>
          </a:prstGeom>
        </p:spPr>
      </p:pic>
      <p:sp>
        <p:nvSpPr>
          <p:cNvPr id="8" name="Rechteck 7"/>
          <p:cNvSpPr/>
          <p:nvPr userDrawn="1"/>
        </p:nvSpPr>
        <p:spPr>
          <a:xfrm>
            <a:off x="0" y="1683803"/>
            <a:ext cx="9144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Title Placeholder 1"/>
          <p:cNvSpPr>
            <a:spLocks noGrp="1"/>
          </p:cNvSpPr>
          <p:nvPr>
            <p:ph type="title"/>
          </p:nvPr>
        </p:nvSpPr>
        <p:spPr>
          <a:xfrm>
            <a:off x="612813" y="225425"/>
            <a:ext cx="7920000" cy="1332000"/>
          </a:xfrm>
          <a:prstGeom prst="rect">
            <a:avLst/>
          </a:prstGeom>
        </p:spPr>
        <p:txBody>
          <a:bodyPr vert="horz" lIns="91440" tIns="45720" rIns="91440" bIns="45720" rtlCol="0" anchor="ctr">
            <a:normAutofit/>
          </a:bodyPr>
          <a:lstStyle/>
          <a:p>
            <a:r>
              <a:rPr lang="de-DE" dirty="0" smtClean="0"/>
              <a:t>Titelmasterformat durch Klicken bearbeiten</a:t>
            </a:r>
            <a:endParaRPr lang="en-US" dirty="0"/>
          </a:p>
        </p:txBody>
      </p:sp>
      <p:sp>
        <p:nvSpPr>
          <p:cNvPr id="12" name="Text Placeholder 2"/>
          <p:cNvSpPr>
            <a:spLocks noGrp="1"/>
          </p:cNvSpPr>
          <p:nvPr>
            <p:ph type="body" idx="1"/>
          </p:nvPr>
        </p:nvSpPr>
        <p:spPr>
          <a:xfrm>
            <a:off x="611188" y="1844675"/>
            <a:ext cx="7920000" cy="4012721"/>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3"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fld id="{15A918E5-D937-4385-B3C1-9CE1C1F817BB}" type="datetime1">
              <a:rPr lang="de-DE" smtClean="0"/>
              <a:t>20.04.2020</a:t>
            </a:fld>
            <a:endParaRPr lang="de-DE" dirty="0"/>
          </a:p>
        </p:txBody>
      </p:sp>
      <p:sp>
        <p:nvSpPr>
          <p:cNvPr id="6" name="Fußzeilenplatzhalter 5"/>
          <p:cNvSpPr>
            <a:spLocks noGrp="1"/>
          </p:cNvSpPr>
          <p:nvPr>
            <p:ph type="ftr" sz="quarter" idx="3"/>
          </p:nvPr>
        </p:nvSpPr>
        <p:spPr>
          <a:xfrm>
            <a:off x="2327415" y="6356350"/>
            <a:ext cx="3787635"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8" y="6356350"/>
            <a:ext cx="525852" cy="365125"/>
          </a:xfrm>
          <a:prstGeom prst="rect">
            <a:avLst/>
          </a:prstGeom>
        </p:spPr>
        <p:txBody>
          <a:bodyPr vert="horz" lIns="91440" tIns="45720" rIns="91440" bIns="45720" rtlCol="0" anchor="ctr"/>
          <a:lstStyle>
            <a:lvl1pPr algn="r">
              <a:defRPr sz="1200">
                <a:solidFill>
                  <a:srgbClr val="A4ADB6"/>
                </a:solidFill>
              </a:defRPr>
            </a:lvl1pPr>
          </a:lstStyle>
          <a:p>
            <a:r>
              <a:rPr lang="de-DE" smtClean="0"/>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429467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71" r:id="rId5"/>
    <p:sldLayoutId id="2147483667" r:id="rId6"/>
    <p:sldLayoutId id="2147483663" r:id="rId7"/>
    <p:sldLayoutId id="2147483670" r:id="rId8"/>
    <p:sldLayoutId id="2147483665" r:id="rId9"/>
    <p:sldLayoutId id="2147483668" r:id="rId10"/>
    <p:sldLayoutId id="2147483669" r:id="rId11"/>
    <p:sldLayoutId id="2147483672" r:id="rId12"/>
    <p:sldLayoutId id="2147483673" r:id="rId1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normAutofit/>
          </a:bodyPr>
          <a:lstStyle/>
          <a:p>
            <a:r>
              <a:rPr lang="de-DE" sz="3600" dirty="0" smtClean="0"/>
              <a:t>Informationsveranstaltungen </a:t>
            </a:r>
            <a:br>
              <a:rPr lang="de-DE" sz="3600" dirty="0" smtClean="0"/>
            </a:br>
            <a:r>
              <a:rPr lang="de-DE" sz="3600" dirty="0" smtClean="0"/>
              <a:t>Fachanforderungen Grundschule</a:t>
            </a:r>
            <a:endParaRPr lang="de-DE" sz="3600" dirty="0"/>
          </a:p>
        </p:txBody>
      </p:sp>
      <p:sp>
        <p:nvSpPr>
          <p:cNvPr id="9" name="Untertitel 8"/>
          <p:cNvSpPr>
            <a:spLocks noGrp="1"/>
          </p:cNvSpPr>
          <p:nvPr>
            <p:ph type="subTitle" idx="1"/>
          </p:nvPr>
        </p:nvSpPr>
        <p:spPr/>
        <p:txBody>
          <a:bodyPr/>
          <a:lstStyle/>
          <a:p>
            <a:r>
              <a:rPr lang="de-DE" dirty="0" smtClean="0">
                <a:solidFill>
                  <a:schemeClr val="bg1"/>
                </a:solidFill>
              </a:rPr>
              <a:t>April 2020</a:t>
            </a:r>
            <a:endParaRPr lang="de-DE" dirty="0">
              <a:solidFill>
                <a:schemeClr val="bg1"/>
              </a:solidFill>
            </a:endParaRPr>
          </a:p>
        </p:txBody>
      </p:sp>
      <p:sp>
        <p:nvSpPr>
          <p:cNvPr id="10" name="Textplatzhalter 9"/>
          <p:cNvSpPr>
            <a:spLocks noGrp="1"/>
          </p:cNvSpPr>
          <p:nvPr>
            <p:ph type="body" sz="quarter" idx="13"/>
          </p:nvPr>
        </p:nvSpPr>
        <p:spPr/>
        <p:txBody>
          <a:bodyPr/>
          <a:lstStyle/>
          <a:p>
            <a:r>
              <a:rPr lang="de-DE" dirty="0" smtClean="0"/>
              <a:t>Sabine Dörnhaus, IQSH - 2018</a:t>
            </a:r>
            <a:endParaRPr lang="de-DE" dirty="0"/>
          </a:p>
        </p:txBody>
      </p:sp>
    </p:spTree>
    <p:extLst>
      <p:ext uri="{BB962C8B-B14F-4D97-AF65-F5344CB8AC3E}">
        <p14:creationId xmlns:p14="http://schemas.microsoft.com/office/powerpoint/2010/main" val="887661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75" t="44814" r="33090" b="20741"/>
          <a:stretch/>
        </p:blipFill>
        <p:spPr bwMode="auto">
          <a:xfrm>
            <a:off x="111760" y="241611"/>
            <a:ext cx="9032240" cy="556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949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sehen die Fachanforderungen aus?</a:t>
            </a:r>
            <a:endParaRPr lang="de-DE" dirty="0"/>
          </a:p>
        </p:txBody>
      </p:sp>
      <p:graphicFrame>
        <p:nvGraphicFramePr>
          <p:cNvPr id="4" name="Bildplatzhalter 3"/>
          <p:cNvGraphicFramePr>
            <a:graphicFrameLocks noGrp="1"/>
          </p:cNvGraphicFramePr>
          <p:nvPr>
            <p:ph type="pic" sz="quarter" idx="15"/>
            <p:extLst>
              <p:ext uri="{D42A27DB-BD31-4B8C-83A1-F6EECF244321}">
                <p14:modId xmlns:p14="http://schemas.microsoft.com/office/powerpoint/2010/main" val="2708785724"/>
              </p:ext>
            </p:extLst>
          </p:nvPr>
        </p:nvGraphicFramePr>
        <p:xfrm>
          <a:off x="332506" y="1952770"/>
          <a:ext cx="8626766" cy="4307840"/>
        </p:xfrm>
        <a:graphic>
          <a:graphicData uri="http://schemas.openxmlformats.org/drawingml/2006/table">
            <a:tbl>
              <a:tblPr firstRow="1" bandRow="1">
                <a:tableStyleId>{5C22544A-7EE6-4342-B048-85BDC9FD1C3A}</a:tableStyleId>
              </a:tblPr>
              <a:tblGrid>
                <a:gridCol w="720439">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6077527">
                  <a:extLst>
                    <a:ext uri="{9D8B030D-6E8A-4147-A177-3AD203B41FA5}">
                      <a16:colId xmlns="" xmlns:a16="http://schemas.microsoft.com/office/drawing/2014/main" val="20002"/>
                    </a:ext>
                  </a:extLst>
                </a:gridCol>
              </a:tblGrid>
              <a:tr h="370840">
                <a:tc gridSpan="2">
                  <a:txBody>
                    <a:bodyPr/>
                    <a:lstStyle/>
                    <a:p>
                      <a:r>
                        <a:rPr lang="de-DE" dirty="0" smtClean="0"/>
                        <a:t>I Allgemeinen</a:t>
                      </a:r>
                      <a:r>
                        <a:rPr lang="de-DE" baseline="0" dirty="0" smtClean="0"/>
                        <a:t> Teil</a:t>
                      </a:r>
                      <a:endParaRPr lang="de-DE" dirty="0"/>
                    </a:p>
                  </a:txBody>
                  <a:tcPr/>
                </a:tc>
                <a:tc hMerge="1">
                  <a:txBody>
                    <a:bodyPr/>
                    <a:lstStyle/>
                    <a:p>
                      <a:endParaRPr lang="de-DE"/>
                    </a:p>
                  </a:txBody>
                  <a:tcPr/>
                </a:tc>
                <a:tc>
                  <a:txBody>
                    <a:bodyPr/>
                    <a:lstStyle/>
                    <a:p>
                      <a:endParaRPr lang="de-DE" dirty="0"/>
                    </a:p>
                  </a:txBody>
                  <a:tcPr/>
                </a:tc>
                <a:extLst>
                  <a:ext uri="{0D108BD9-81ED-4DB2-BD59-A6C34878D82A}">
                    <a16:rowId xmlns="" xmlns:a16="http://schemas.microsoft.com/office/drawing/2014/main" val="10000"/>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effectLst>
                            <a:outerShdw blurRad="38100" dist="38100" dir="2700000" algn="tl">
                              <a:srgbClr val="000000">
                                <a:alpha val="43137"/>
                              </a:srgbClr>
                            </a:outerShdw>
                          </a:effectLst>
                        </a:rPr>
                        <a:t>3 Grundsätze</a:t>
                      </a:r>
                      <a:r>
                        <a:rPr lang="de-DE" baseline="0" dirty="0" smtClean="0">
                          <a:effectLst>
                            <a:outerShdw blurRad="38100" dist="38100" dir="2700000" algn="tl">
                              <a:srgbClr val="000000">
                                <a:alpha val="43137"/>
                              </a:srgbClr>
                            </a:outerShdw>
                          </a:effectLst>
                        </a:rPr>
                        <a:t> der Leistungsbewertung</a:t>
                      </a:r>
                      <a:endParaRPr lang="de-DE" dirty="0" smtClean="0">
                        <a:effectLst>
                          <a:outerShdw blurRad="38100" dist="38100" dir="2700000" algn="tl">
                            <a:srgbClr val="000000">
                              <a:alpha val="43137"/>
                            </a:srgbClr>
                          </a:outerShdw>
                        </a:effectLst>
                      </a:endParaRPr>
                    </a:p>
                  </a:txBody>
                  <a:tcPr/>
                </a:tc>
                <a:tc hMerge="1">
                  <a:txBody>
                    <a:bodyPr/>
                    <a:lstStyle/>
                    <a:p>
                      <a:endParaRPr lang="de-DE"/>
                    </a:p>
                  </a:txBody>
                  <a:tcPr/>
                </a:tc>
                <a:tc hMerge="1">
                  <a:txBody>
                    <a:bodyPr/>
                    <a:lstStyle/>
                    <a:p>
                      <a:endParaRPr lang="de-DE" dirty="0"/>
                    </a:p>
                  </a:txBody>
                  <a:tcPr/>
                </a:tc>
                <a:extLst>
                  <a:ext uri="{0D108BD9-81ED-4DB2-BD59-A6C34878D82A}">
                    <a16:rowId xmlns="" xmlns:a16="http://schemas.microsoft.com/office/drawing/2014/main" val="10001"/>
                  </a:ext>
                </a:extLst>
              </a:tr>
              <a:tr h="370840">
                <a:tc>
                  <a:txBody>
                    <a:bodyPr/>
                    <a:lstStyle/>
                    <a:p>
                      <a:endParaRPr lang="de-DE" dirty="0"/>
                    </a:p>
                  </a:txBody>
                  <a:tcPr/>
                </a:tc>
                <a:tc gridSpan="2">
                  <a:txBody>
                    <a:bodyPr/>
                    <a:lstStyle/>
                    <a:p>
                      <a:r>
                        <a:rPr lang="de-DE" dirty="0" smtClean="0"/>
                        <a:t>Grundsatzaussagen</a:t>
                      </a:r>
                      <a:r>
                        <a:rPr lang="de-DE" baseline="0" dirty="0" smtClean="0"/>
                        <a:t> zur Leistungsbewertung </a:t>
                      </a:r>
                    </a:p>
                    <a:p>
                      <a:r>
                        <a:rPr lang="de-DE" b="1" baseline="0" dirty="0" smtClean="0"/>
                        <a:t>Funktion: </a:t>
                      </a:r>
                      <a:r>
                        <a:rPr lang="de-DE" baseline="0" dirty="0" smtClean="0"/>
                        <a:t>Dokumentation der Lernentwicklung und des jeweils erreichten Leistungsstandes; Prozess und Ergebnis; Feedback an Schülerinnen/Schüler, Eltern; Grundlage für die Lehrkräfte für die weitere Unterrichtsplanung, individuelle Förderung, Beratung</a:t>
                      </a:r>
                      <a:br>
                        <a:rPr lang="de-DE" baseline="0" dirty="0" smtClean="0"/>
                      </a:br>
                      <a:r>
                        <a:rPr lang="de-DE" b="1" baseline="0" dirty="0" smtClean="0"/>
                        <a:t>Unterscheidung: </a:t>
                      </a:r>
                      <a:r>
                        <a:rPr lang="de-DE" baseline="0" dirty="0" smtClean="0"/>
                        <a:t>Unterrichtsbeiträge </a:t>
                      </a:r>
                      <a:r>
                        <a:rPr lang="de-DE" baseline="0" dirty="0" smtClean="0">
                          <a:solidFill>
                            <a:schemeClr val="bg1">
                              <a:lumMod val="65000"/>
                            </a:schemeClr>
                          </a:solidFill>
                        </a:rPr>
                        <a:t>und Leistungsnachweise</a:t>
                      </a:r>
                      <a:r>
                        <a:rPr lang="de-DE" baseline="0" dirty="0" smtClean="0"/>
                        <a:t>, </a:t>
                      </a:r>
                    </a:p>
                    <a:p>
                      <a:r>
                        <a:rPr lang="de-DE" baseline="0" dirty="0" smtClean="0"/>
                        <a:t>Berücksichtigung aller Kompetenzbereiche</a:t>
                      </a:r>
                      <a:endParaRPr lang="de-DE" dirty="0"/>
                    </a:p>
                  </a:txBody>
                  <a:tcPr/>
                </a:tc>
                <a:tc hMerge="1">
                  <a:txBody>
                    <a:bodyPr/>
                    <a:lstStyle/>
                    <a:p>
                      <a:endParaRPr lang="de-DE" dirty="0"/>
                    </a:p>
                  </a:txBody>
                  <a:tcPr/>
                </a:tc>
                <a:extLst>
                  <a:ext uri="{0D108BD9-81ED-4DB2-BD59-A6C34878D82A}">
                    <a16:rowId xmlns="" xmlns:a16="http://schemas.microsoft.com/office/drawing/2014/main" val="10002"/>
                  </a:ext>
                </a:extLst>
              </a:tr>
              <a:tr h="370840">
                <a:tc>
                  <a:txBody>
                    <a:bodyPr/>
                    <a:lstStyle/>
                    <a:p>
                      <a:endParaRPr lang="de-DE" dirty="0"/>
                    </a:p>
                  </a:txBody>
                  <a:tcPr/>
                </a:tc>
                <a:tc gridSpan="2">
                  <a:txBody>
                    <a:bodyPr/>
                    <a:lstStyle/>
                    <a:p>
                      <a:r>
                        <a:rPr lang="de-DE" b="1" dirty="0" smtClean="0"/>
                        <a:t>Besondere Regelungen: </a:t>
                      </a:r>
                      <a:r>
                        <a:rPr lang="de-DE" dirty="0" smtClean="0"/>
                        <a:t>zieldifferentes</a:t>
                      </a:r>
                      <a:r>
                        <a:rPr lang="de-DE" baseline="0" dirty="0" smtClean="0"/>
                        <a:t> Unterrichten, Nachteilsausgleich, Zweitsprache Deutsch, Schwierigkeiten beim Lesen und Rechtschreiben, Vergleichsarbeiten</a:t>
                      </a:r>
                      <a:endParaRPr lang="de-DE" dirty="0"/>
                    </a:p>
                  </a:txBody>
                  <a:tcPr/>
                </a:tc>
                <a:tc hMerge="1">
                  <a:txBody>
                    <a:bodyPr/>
                    <a:lstStyle/>
                    <a:p>
                      <a:endParaRPr lang="de-DE" dirty="0"/>
                    </a:p>
                  </a:txBody>
                  <a:tcPr/>
                </a:tc>
                <a:extLst>
                  <a:ext uri="{0D108BD9-81ED-4DB2-BD59-A6C34878D82A}">
                    <a16:rowId xmlns="" xmlns:a16="http://schemas.microsoft.com/office/drawing/2014/main" val="10003"/>
                  </a:ext>
                </a:extLst>
              </a:tr>
              <a:tr h="370840">
                <a:tc>
                  <a:txBody>
                    <a:bodyPr/>
                    <a:lstStyle/>
                    <a:p>
                      <a:endParaRPr lang="de-DE" dirty="0"/>
                    </a:p>
                  </a:txBody>
                  <a:tcPr/>
                </a:tc>
                <a:tc gridSpan="2">
                  <a:txBody>
                    <a:bodyPr/>
                    <a:lstStyle/>
                    <a:p>
                      <a:r>
                        <a:rPr lang="de-DE" b="1" dirty="0" smtClean="0"/>
                        <a:t>Zeugnis</a:t>
                      </a:r>
                      <a:r>
                        <a:rPr lang="de-DE" dirty="0" smtClean="0"/>
                        <a:t>:</a:t>
                      </a:r>
                      <a:r>
                        <a:rPr lang="de-DE" baseline="0" dirty="0" smtClean="0"/>
                        <a:t> Gewichtung von Unterrichtsbeiträgen </a:t>
                      </a:r>
                      <a:r>
                        <a:rPr lang="de-DE" baseline="0" dirty="0" smtClean="0">
                          <a:solidFill>
                            <a:schemeClr val="bg1">
                              <a:lumMod val="65000"/>
                            </a:schemeClr>
                          </a:solidFill>
                        </a:rPr>
                        <a:t>und schriftlichen Leistungsnachweisen</a:t>
                      </a:r>
                      <a:endParaRPr lang="de-DE" dirty="0">
                        <a:solidFill>
                          <a:schemeClr val="bg1">
                            <a:lumMod val="65000"/>
                          </a:schemeClr>
                        </a:solidFill>
                      </a:endParaRPr>
                    </a:p>
                  </a:txBody>
                  <a:tcPr/>
                </a:tc>
                <a:tc hMerge="1">
                  <a:txBody>
                    <a:bodyPr/>
                    <a:lstStyle/>
                    <a:p>
                      <a:endParaRPr lang="de-DE"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87806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74" t="13402" r="31558" b="30538"/>
          <a:stretch/>
        </p:blipFill>
        <p:spPr bwMode="auto">
          <a:xfrm>
            <a:off x="386080" y="147141"/>
            <a:ext cx="6837680" cy="639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9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5"/>
          </p:nvPr>
        </p:nvSpPr>
        <p:spPr/>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14" t="20987" r="33312" b="8199"/>
          <a:stretch/>
        </p:blipFill>
        <p:spPr bwMode="auto">
          <a:xfrm>
            <a:off x="2095498" y="0"/>
            <a:ext cx="5756563" cy="708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14" t="69850" r="33312" b="22355"/>
          <a:stretch/>
        </p:blipFill>
        <p:spPr bwMode="auto">
          <a:xfrm>
            <a:off x="0" y="4486324"/>
            <a:ext cx="8865114" cy="120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7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65" y="-228600"/>
            <a:ext cx="11717724" cy="65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bgerundetes Rechteck 3"/>
          <p:cNvSpPr/>
          <p:nvPr/>
        </p:nvSpPr>
        <p:spPr>
          <a:xfrm>
            <a:off x="-554182" y="3389745"/>
            <a:ext cx="1921164" cy="35098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1071418" y="3186545"/>
            <a:ext cx="706581"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t>Alte LP</a:t>
            </a:r>
            <a:endParaRPr lang="de-DE" sz="1100" b="1" dirty="0"/>
          </a:p>
        </p:txBody>
      </p:sp>
    </p:spTree>
    <p:extLst>
      <p:ext uri="{BB962C8B-B14F-4D97-AF65-F5344CB8AC3E}">
        <p14:creationId xmlns:p14="http://schemas.microsoft.com/office/powerpoint/2010/main" val="2696241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Bildplatzhalter 2"/>
          <p:cNvSpPr>
            <a:spLocks noGrp="1"/>
          </p:cNvSpPr>
          <p:nvPr>
            <p:ph type="pic" sz="quarter" idx="15"/>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bgerundetes Rechteck 3"/>
          <p:cNvSpPr/>
          <p:nvPr/>
        </p:nvSpPr>
        <p:spPr>
          <a:xfrm>
            <a:off x="1588655" y="4978400"/>
            <a:ext cx="2198254" cy="4895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6230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 y="0"/>
            <a:ext cx="10565166" cy="59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bgerundetes Rechteck 1"/>
          <p:cNvSpPr/>
          <p:nvPr/>
        </p:nvSpPr>
        <p:spPr>
          <a:xfrm>
            <a:off x="3214255" y="4442691"/>
            <a:ext cx="3537527" cy="26785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7623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84" t="10263" r="31358" b="4948"/>
          <a:stretch/>
        </p:blipFill>
        <p:spPr bwMode="auto">
          <a:xfrm rot="383082">
            <a:off x="2156313" y="897495"/>
            <a:ext cx="1455096" cy="208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337" t="10056" r="36191" b="31634"/>
          <a:stretch/>
        </p:blipFill>
        <p:spPr bwMode="auto">
          <a:xfrm>
            <a:off x="238235" y="1438790"/>
            <a:ext cx="1516674"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088" t="13024" r="15522" b="10543"/>
          <a:stretch/>
        </p:blipFill>
        <p:spPr bwMode="auto">
          <a:xfrm rot="20099306">
            <a:off x="5828521" y="737938"/>
            <a:ext cx="1523749" cy="224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12" t="9152" r="36349" b="31463"/>
          <a:stretch/>
        </p:blipFill>
        <p:spPr bwMode="auto">
          <a:xfrm rot="666857">
            <a:off x="7185610" y="3578485"/>
            <a:ext cx="1448016"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7"/>
          <p:cNvSpPr>
            <a:spLocks noGrp="1"/>
          </p:cNvSpPr>
          <p:nvPr>
            <p:ph type="ctrTitle"/>
          </p:nvPr>
        </p:nvSpPr>
        <p:spPr/>
        <p:txBody>
          <a:bodyPr anchor="t"/>
          <a:lstStyle/>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Fachanforderungen</a:t>
            </a:r>
            <a:endParaRPr lang="de-DE" dirty="0"/>
          </a:p>
        </p:txBody>
      </p:sp>
      <p:sp>
        <p:nvSpPr>
          <p:cNvPr id="11" name="Textplatzhalter 10"/>
          <p:cNvSpPr>
            <a:spLocks noGrp="1"/>
          </p:cNvSpPr>
          <p:nvPr>
            <p:ph type="body" sz="quarter" idx="14"/>
          </p:nvPr>
        </p:nvSpPr>
        <p:spPr/>
        <p:txBody>
          <a:bodyPr/>
          <a:lstStyle/>
          <a:p>
            <a:r>
              <a:rPr lang="de-DE" dirty="0" smtClean="0"/>
              <a:t>Januar 2018</a:t>
            </a:r>
            <a:endParaRPr lang="de-DE" dirty="0"/>
          </a:p>
        </p:txBody>
      </p:sp>
      <p:pic>
        <p:nvPicPr>
          <p:cNvPr id="7"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702" t="9639" r="37010" b="30860"/>
          <a:stretch/>
        </p:blipFill>
        <p:spPr bwMode="auto">
          <a:xfrm>
            <a:off x="92364" y="2770455"/>
            <a:ext cx="1419841"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fik 11"/>
          <p:cNvPicPr/>
          <p:nvPr/>
        </p:nvPicPr>
        <p:blipFill rotWithShape="1">
          <a:blip r:embed="rId8"/>
          <a:srcRect l="33447" t="12162" r="32625" b="4595"/>
          <a:stretch/>
        </p:blipFill>
        <p:spPr bwMode="auto">
          <a:xfrm rot="21005403">
            <a:off x="1225765" y="2230327"/>
            <a:ext cx="1638102" cy="2088000"/>
          </a:xfrm>
          <a:prstGeom prst="rect">
            <a:avLst/>
          </a:prstGeom>
          <a:ln>
            <a:noFill/>
          </a:ln>
          <a:extLst>
            <a:ext uri="{53640926-AAD7-44D8-BBD7-CCE9431645EC}">
              <a14:shadowObscured xmlns:a14="http://schemas.microsoft.com/office/drawing/2010/main"/>
            </a:ext>
          </a:extLst>
        </p:spPr>
      </p:pic>
      <p:pic>
        <p:nvPicPr>
          <p:cNvPr id="13"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688" t="10808" r="31419" b="6868"/>
          <a:stretch/>
        </p:blipFill>
        <p:spPr bwMode="auto">
          <a:xfrm rot="251954">
            <a:off x="3830770" y="1398460"/>
            <a:ext cx="1663004" cy="231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1600" t="9041" r="30425" b="5804"/>
          <a:stretch/>
        </p:blipFill>
        <p:spPr bwMode="auto">
          <a:xfrm rot="3243278">
            <a:off x="565548" y="3560095"/>
            <a:ext cx="1489812"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1617" t="9827" r="31354" b="5797"/>
          <a:stretch/>
        </p:blipFill>
        <p:spPr bwMode="auto">
          <a:xfrm rot="20505273">
            <a:off x="3321326" y="3671305"/>
            <a:ext cx="1466182"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7260" t="10534" r="37502" b="33105"/>
          <a:stretch/>
        </p:blipFill>
        <p:spPr bwMode="auto">
          <a:xfrm rot="759152">
            <a:off x="5447372" y="5149348"/>
            <a:ext cx="1495911"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Grafik 17"/>
          <p:cNvPicPr/>
          <p:nvPr/>
        </p:nvPicPr>
        <p:blipFill rotWithShape="1">
          <a:blip r:embed="rId13"/>
          <a:srcRect l="34387" t="12162" r="32430" b="5676"/>
          <a:stretch/>
        </p:blipFill>
        <p:spPr bwMode="auto">
          <a:xfrm>
            <a:off x="6902855" y="1401284"/>
            <a:ext cx="1706072" cy="2088000"/>
          </a:xfrm>
          <a:prstGeom prst="rect">
            <a:avLst/>
          </a:prstGeom>
          <a:ln>
            <a:noFill/>
          </a:ln>
          <a:extLst>
            <a:ext uri="{53640926-AAD7-44D8-BBD7-CCE9431645EC}">
              <a14:shadowObscured xmlns:a14="http://schemas.microsoft.com/office/drawing/2010/main"/>
            </a:ext>
          </a:extLst>
        </p:spPr>
      </p:pic>
      <p:pic>
        <p:nvPicPr>
          <p:cNvPr id="19" name="Grafik 18"/>
          <p:cNvPicPr/>
          <p:nvPr/>
        </p:nvPicPr>
        <p:blipFill rotWithShape="1">
          <a:blip r:embed="rId14"/>
          <a:srcRect l="32096" t="12703" r="30571" b="5134"/>
          <a:stretch/>
        </p:blipFill>
        <p:spPr bwMode="auto">
          <a:xfrm rot="2491580">
            <a:off x="5556167" y="2622191"/>
            <a:ext cx="1698697" cy="2088000"/>
          </a:xfrm>
          <a:prstGeom prst="rect">
            <a:avLst/>
          </a:prstGeom>
          <a:ln>
            <a:noFill/>
          </a:ln>
          <a:extLst>
            <a:ext uri="{53640926-AAD7-44D8-BBD7-CCE9431645EC}">
              <a14:shadowObscured xmlns:a14="http://schemas.microsoft.com/office/drawing/2010/main"/>
            </a:ext>
          </a:extLst>
        </p:spPr>
      </p:pic>
      <p:pic>
        <p:nvPicPr>
          <p:cNvPr id="21" name="Picture 7"/>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7375" t="9256" r="36811" b="34545"/>
          <a:stretch/>
        </p:blipFill>
        <p:spPr bwMode="auto">
          <a:xfrm>
            <a:off x="1754909" y="4443709"/>
            <a:ext cx="1534593"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7205" t="9795" r="36148" b="31657"/>
          <a:stretch/>
        </p:blipFill>
        <p:spPr bwMode="auto">
          <a:xfrm rot="2599290">
            <a:off x="3926962" y="4442912"/>
            <a:ext cx="1654589" cy="227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Grafik 19"/>
          <p:cNvPicPr/>
          <p:nvPr/>
        </p:nvPicPr>
        <p:blipFill rotWithShape="1">
          <a:blip r:embed="rId17"/>
          <a:srcRect l="32603" t="11351" r="31247" b="6487"/>
          <a:stretch/>
        </p:blipFill>
        <p:spPr bwMode="auto">
          <a:xfrm rot="19036959">
            <a:off x="5965012" y="3886157"/>
            <a:ext cx="1724057" cy="2089137"/>
          </a:xfrm>
          <a:prstGeom prst="rect">
            <a:avLst/>
          </a:prstGeom>
          <a:ln>
            <a:noFill/>
          </a:ln>
          <a:extLst>
            <a:ext uri="{53640926-AAD7-44D8-BBD7-CCE9431645EC}">
              <a14:shadowObscured xmlns:a14="http://schemas.microsoft.com/office/drawing/2010/main"/>
            </a:ext>
          </a:extLst>
        </p:spPr>
      </p:pic>
      <p:pic>
        <p:nvPicPr>
          <p:cNvPr id="2055" name="Picture 7"/>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2507" t="9780" r="31641" b="6919"/>
          <a:stretch/>
        </p:blipFill>
        <p:spPr bwMode="auto">
          <a:xfrm rot="885944">
            <a:off x="7450068" y="817560"/>
            <a:ext cx="1437860"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3777" t="13363" r="51670" b="5925"/>
          <a:stretch/>
        </p:blipFill>
        <p:spPr bwMode="auto">
          <a:xfrm rot="21053824">
            <a:off x="4869564" y="2164003"/>
            <a:ext cx="2042514" cy="272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31766" t="14150" r="33422" b="6351"/>
          <a:stretch/>
        </p:blipFill>
        <p:spPr bwMode="auto">
          <a:xfrm rot="1189299">
            <a:off x="2352131" y="2099036"/>
            <a:ext cx="1981854" cy="277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834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A9032F-4128-4467-A9B1-1979D50CA03C}" type="datetime1">
              <a:rPr lang="de-DE" smtClean="0"/>
              <a:t>20.04.2020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2E474EC-6BB2-4F33-8CB5-008EEF6F9987}" type="slidenum">
              <a:rPr lang="de-DE" smtClean="0"/>
              <a:t>3</a:t>
            </a:fld>
            <a:endParaRPr lang="de-DE"/>
          </a:p>
        </p:txBody>
      </p:sp>
      <p:sp>
        <p:nvSpPr>
          <p:cNvPr id="7" name="Titel 1"/>
          <p:cNvSpPr txBox="1">
            <a:spLocks/>
          </p:cNvSpPr>
          <p:nvPr/>
        </p:nvSpPr>
        <p:spPr>
          <a:xfrm>
            <a:off x="283676" y="692696"/>
            <a:ext cx="8640960" cy="792088"/>
          </a:xfrm>
          <a:prstGeom prst="rect">
            <a:avLst/>
          </a:prstGeom>
          <a:solidFill>
            <a:schemeClr val="bg1">
              <a:lumMod val="85000"/>
            </a:schemeClr>
          </a:solidFill>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de-DE" sz="3600" b="1" dirty="0" smtClean="0"/>
              <a:t>Stand der Erarbeitung der Fachanforderungen</a:t>
            </a:r>
            <a:endParaRPr lang="de-DE" sz="3600" b="1" dirty="0"/>
          </a:p>
        </p:txBody>
      </p:sp>
      <p:graphicFrame>
        <p:nvGraphicFramePr>
          <p:cNvPr id="6" name="Tabelle 5"/>
          <p:cNvGraphicFramePr>
            <a:graphicFrameLocks noGrp="1"/>
          </p:cNvGraphicFramePr>
          <p:nvPr>
            <p:extLst>
              <p:ext uri="{D42A27DB-BD31-4B8C-83A1-F6EECF244321}">
                <p14:modId xmlns:p14="http://schemas.microsoft.com/office/powerpoint/2010/main" val="4289808699"/>
              </p:ext>
            </p:extLst>
          </p:nvPr>
        </p:nvGraphicFramePr>
        <p:xfrm>
          <a:off x="0" y="1320775"/>
          <a:ext cx="9144001" cy="5827550"/>
        </p:xfrm>
        <a:graphic>
          <a:graphicData uri="http://schemas.openxmlformats.org/drawingml/2006/table">
            <a:tbl>
              <a:tblPr firstRow="1" bandRow="1">
                <a:tableStyleId>{5C22544A-7EE6-4342-B048-85BDC9FD1C3A}</a:tableStyleId>
              </a:tblPr>
              <a:tblGrid>
                <a:gridCol w="1674170">
                  <a:extLst>
                    <a:ext uri="{9D8B030D-6E8A-4147-A177-3AD203B41FA5}">
                      <a16:colId xmlns="" xmlns:a16="http://schemas.microsoft.com/office/drawing/2014/main" val="20000"/>
                    </a:ext>
                  </a:extLst>
                </a:gridCol>
                <a:gridCol w="1886397">
                  <a:extLst>
                    <a:ext uri="{9D8B030D-6E8A-4147-A177-3AD203B41FA5}">
                      <a16:colId xmlns="" xmlns:a16="http://schemas.microsoft.com/office/drawing/2014/main" val="20001"/>
                    </a:ext>
                  </a:extLst>
                </a:gridCol>
                <a:gridCol w="2170382">
                  <a:extLst>
                    <a:ext uri="{9D8B030D-6E8A-4147-A177-3AD203B41FA5}">
                      <a16:colId xmlns="" xmlns:a16="http://schemas.microsoft.com/office/drawing/2014/main" val="20002"/>
                    </a:ext>
                  </a:extLst>
                </a:gridCol>
                <a:gridCol w="3413052">
                  <a:extLst>
                    <a:ext uri="{9D8B030D-6E8A-4147-A177-3AD203B41FA5}">
                      <a16:colId xmlns="" xmlns:a16="http://schemas.microsoft.com/office/drawing/2014/main" val="20003"/>
                    </a:ext>
                  </a:extLst>
                </a:gridCol>
              </a:tblGrid>
              <a:tr h="695495">
                <a:tc>
                  <a:txBody>
                    <a:bodyPr/>
                    <a:lstStyle/>
                    <a:p>
                      <a:r>
                        <a:rPr lang="de-DE" dirty="0" smtClean="0"/>
                        <a:t>Inkraftsetzung 2014/15</a:t>
                      </a:r>
                      <a:endParaRPr lang="de-DE" dirty="0"/>
                    </a:p>
                  </a:txBody>
                  <a:tcPr/>
                </a:tc>
                <a:tc>
                  <a:txBody>
                    <a:bodyPr/>
                    <a:lstStyle/>
                    <a:p>
                      <a:r>
                        <a:rPr lang="de-DE" dirty="0" smtClean="0"/>
                        <a:t>Inkraftsetzung</a:t>
                      </a:r>
                      <a:r>
                        <a:rPr lang="de-DE" baseline="0" dirty="0" smtClean="0"/>
                        <a:t> 2015/16</a:t>
                      </a:r>
                      <a:endParaRPr lang="de-DE" dirty="0"/>
                    </a:p>
                  </a:txBody>
                  <a:tcPr/>
                </a:tc>
                <a:tc>
                  <a:txBody>
                    <a:bodyPr/>
                    <a:lstStyle/>
                    <a:p>
                      <a:r>
                        <a:rPr lang="de-DE" dirty="0" smtClean="0"/>
                        <a:t>Inkraftsetzung 2016/17</a:t>
                      </a:r>
                      <a:endParaRPr lang="de-DE" dirty="0"/>
                    </a:p>
                  </a:txBody>
                  <a:tcPr/>
                </a:tc>
                <a:tc>
                  <a:txBody>
                    <a:bodyPr/>
                    <a:lstStyle/>
                    <a:p>
                      <a:r>
                        <a:rPr lang="de-DE" dirty="0" smtClean="0">
                          <a:solidFill>
                            <a:srgbClr val="FFFF00"/>
                          </a:solidFill>
                        </a:rPr>
                        <a:t>Inkraftsetzung 2018/19</a:t>
                      </a:r>
                      <a:endParaRPr lang="de-DE" dirty="0">
                        <a:solidFill>
                          <a:srgbClr val="FFFF00"/>
                        </a:solidFill>
                      </a:endParaRPr>
                    </a:p>
                  </a:txBody>
                  <a:tcPr/>
                </a:tc>
                <a:extLst>
                  <a:ext uri="{0D108BD9-81ED-4DB2-BD59-A6C34878D82A}">
                    <a16:rowId xmlns="" xmlns:a16="http://schemas.microsoft.com/office/drawing/2014/main" val="10000"/>
                  </a:ext>
                </a:extLst>
              </a:tr>
              <a:tr h="341404">
                <a:tc>
                  <a:txBody>
                    <a:bodyPr/>
                    <a:lstStyle/>
                    <a:p>
                      <a:r>
                        <a:rPr lang="de-DE" sz="1600" dirty="0" smtClean="0"/>
                        <a:t>Deutsch</a:t>
                      </a:r>
                      <a:endParaRPr lang="de-DE" sz="1600" dirty="0"/>
                    </a:p>
                  </a:txBody>
                  <a:tcPr/>
                </a:tc>
                <a:tc>
                  <a:txBody>
                    <a:bodyPr/>
                    <a:lstStyle/>
                    <a:p>
                      <a:r>
                        <a:rPr lang="de-DE" sz="1600" dirty="0" smtClean="0"/>
                        <a:t>Kunst</a:t>
                      </a:r>
                      <a:endParaRPr lang="de-DE" sz="1600" dirty="0"/>
                    </a:p>
                  </a:txBody>
                  <a:tcPr/>
                </a:tc>
                <a:tc>
                  <a:txBody>
                    <a:bodyPr/>
                    <a:lstStyle/>
                    <a:p>
                      <a:r>
                        <a:rPr lang="de-DE" sz="1600" dirty="0" smtClean="0"/>
                        <a:t>Biologie </a:t>
                      </a:r>
                      <a:r>
                        <a:rPr lang="de-DE" sz="1400" dirty="0" smtClean="0"/>
                        <a:t>Gy, </a:t>
                      </a:r>
                      <a:r>
                        <a:rPr lang="de-DE" sz="1400" dirty="0" err="1" smtClean="0"/>
                        <a:t>GemSm</a:t>
                      </a:r>
                      <a:r>
                        <a:rPr lang="de-DE" sz="1400" b="1" dirty="0" err="1" smtClean="0"/>
                        <a:t>O</a:t>
                      </a:r>
                      <a:endParaRPr lang="de-DE" sz="1400" b="1" dirty="0"/>
                    </a:p>
                  </a:txBody>
                  <a:tcPr/>
                </a:tc>
                <a:tc>
                  <a:txBody>
                    <a:bodyPr/>
                    <a:lstStyle/>
                    <a:p>
                      <a:r>
                        <a:rPr lang="de-DE" sz="1600" dirty="0" smtClean="0">
                          <a:solidFill>
                            <a:schemeClr val="accent1">
                              <a:lumMod val="75000"/>
                            </a:schemeClr>
                          </a:solidFill>
                        </a:rPr>
                        <a:t>Deutsch GS</a:t>
                      </a:r>
                      <a:endParaRPr lang="de-DE" sz="1600" dirty="0">
                        <a:solidFill>
                          <a:schemeClr val="accent1">
                            <a:lumMod val="75000"/>
                          </a:schemeClr>
                        </a:solidFill>
                      </a:endParaRPr>
                    </a:p>
                  </a:txBody>
                  <a:tcPr>
                    <a:solidFill>
                      <a:srgbClr val="CCECFF"/>
                    </a:solidFill>
                  </a:tcPr>
                </a:tc>
                <a:extLst>
                  <a:ext uri="{0D108BD9-81ED-4DB2-BD59-A6C34878D82A}">
                    <a16:rowId xmlns="" xmlns:a16="http://schemas.microsoft.com/office/drawing/2014/main" val="10001"/>
                  </a:ext>
                </a:extLst>
              </a:tr>
              <a:tr h="341404">
                <a:tc>
                  <a:txBody>
                    <a:bodyPr/>
                    <a:lstStyle/>
                    <a:p>
                      <a:r>
                        <a:rPr lang="de-DE" sz="1600" dirty="0" smtClean="0"/>
                        <a:t>Englisch</a:t>
                      </a:r>
                      <a:endParaRPr lang="de-DE" sz="1600" dirty="0"/>
                    </a:p>
                  </a:txBody>
                  <a:tcPr/>
                </a:tc>
                <a:tc>
                  <a:txBody>
                    <a:bodyPr/>
                    <a:lstStyle/>
                    <a:p>
                      <a:r>
                        <a:rPr lang="de-DE" sz="1600" dirty="0" smtClean="0"/>
                        <a:t>Musik</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Chemie </a:t>
                      </a:r>
                      <a:r>
                        <a:rPr lang="de-DE" sz="1400" dirty="0" smtClean="0"/>
                        <a:t>Gy, </a:t>
                      </a:r>
                      <a:r>
                        <a:rPr lang="de-DE" sz="1400" dirty="0" err="1" smtClean="0"/>
                        <a:t>GemSm</a:t>
                      </a:r>
                      <a:r>
                        <a:rPr lang="de-DE" sz="1400" b="1" dirty="0" err="1" smtClean="0"/>
                        <a:t>O</a:t>
                      </a:r>
                      <a:endParaRPr lang="de-DE" sz="1400" b="1" dirty="0" smtClean="0"/>
                    </a:p>
                  </a:txBody>
                  <a:tcPr/>
                </a:tc>
                <a:tc>
                  <a:txBody>
                    <a:bodyPr/>
                    <a:lstStyle/>
                    <a:p>
                      <a:r>
                        <a:rPr lang="de-DE" sz="1600" dirty="0" smtClean="0">
                          <a:solidFill>
                            <a:schemeClr val="accent1">
                              <a:lumMod val="75000"/>
                            </a:schemeClr>
                          </a:solidFill>
                        </a:rPr>
                        <a:t>Mathematik GS</a:t>
                      </a:r>
                      <a:endParaRPr lang="de-DE" sz="1600" dirty="0">
                        <a:solidFill>
                          <a:schemeClr val="accent1">
                            <a:lumMod val="75000"/>
                          </a:schemeClr>
                        </a:solidFill>
                      </a:endParaRPr>
                    </a:p>
                  </a:txBody>
                  <a:tcPr>
                    <a:solidFill>
                      <a:srgbClr val="CCECFF"/>
                    </a:solidFill>
                  </a:tcPr>
                </a:tc>
                <a:extLst>
                  <a:ext uri="{0D108BD9-81ED-4DB2-BD59-A6C34878D82A}">
                    <a16:rowId xmlns="" xmlns:a16="http://schemas.microsoft.com/office/drawing/2014/main" val="10002"/>
                  </a:ext>
                </a:extLst>
              </a:tr>
              <a:tr h="341404">
                <a:tc>
                  <a:txBody>
                    <a:bodyPr/>
                    <a:lstStyle/>
                    <a:p>
                      <a:r>
                        <a:rPr lang="de-DE" sz="1600" dirty="0" smtClean="0"/>
                        <a:t>Mathematik</a:t>
                      </a:r>
                      <a:endParaRPr lang="de-DE" sz="1600" dirty="0"/>
                    </a:p>
                  </a:txBody>
                  <a:tcPr/>
                </a:tc>
                <a:tc>
                  <a:txBody>
                    <a:bodyPr/>
                    <a:lstStyle/>
                    <a:p>
                      <a:r>
                        <a:rPr lang="de-DE" sz="1600" dirty="0" smtClean="0"/>
                        <a:t>Sport</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Physik</a:t>
                      </a:r>
                      <a:r>
                        <a:rPr lang="de-DE" sz="1600" baseline="0" dirty="0" smtClean="0"/>
                        <a:t> </a:t>
                      </a:r>
                      <a:r>
                        <a:rPr lang="de-DE" sz="1400" dirty="0" smtClean="0"/>
                        <a:t>Gy, </a:t>
                      </a:r>
                      <a:r>
                        <a:rPr lang="de-DE" sz="1400" dirty="0" err="1" smtClean="0"/>
                        <a:t>GemSm</a:t>
                      </a:r>
                      <a:r>
                        <a:rPr lang="de-DE" sz="1400" b="1" dirty="0" err="1" smtClean="0"/>
                        <a:t>O</a:t>
                      </a:r>
                      <a:endParaRPr lang="de-DE" sz="14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accent1">
                              <a:lumMod val="75000"/>
                            </a:schemeClr>
                          </a:solidFill>
                        </a:rPr>
                        <a:t>Englisch GS</a:t>
                      </a:r>
                    </a:p>
                  </a:txBody>
                  <a:tcPr>
                    <a:solidFill>
                      <a:srgbClr val="CCECFF"/>
                    </a:solidFill>
                  </a:tcPr>
                </a:tc>
                <a:extLst>
                  <a:ext uri="{0D108BD9-81ED-4DB2-BD59-A6C34878D82A}">
                    <a16:rowId xmlns="" xmlns:a16="http://schemas.microsoft.com/office/drawing/2014/main" val="10003"/>
                  </a:ext>
                </a:extLst>
              </a:tr>
              <a:tr h="341404">
                <a:tc>
                  <a:txBody>
                    <a:bodyPr/>
                    <a:lstStyle/>
                    <a:p>
                      <a:r>
                        <a:rPr lang="de-DE" sz="1600" dirty="0" smtClean="0"/>
                        <a:t>NAWI Sek. I </a:t>
                      </a:r>
                      <a:endParaRPr lang="de-DE" sz="1600" dirty="0"/>
                    </a:p>
                  </a:txBody>
                  <a:tcPr/>
                </a:tc>
                <a:tc>
                  <a:txBody>
                    <a:bodyPr/>
                    <a:lstStyle/>
                    <a:p>
                      <a:r>
                        <a:rPr lang="de-DE" sz="1600" dirty="0" smtClean="0"/>
                        <a:t>Geographie</a:t>
                      </a:r>
                      <a:endParaRPr lang="de-DE" sz="1600" dirty="0"/>
                    </a:p>
                  </a:txBody>
                  <a:tcPr/>
                </a:tc>
                <a:tc>
                  <a:txBody>
                    <a:bodyPr/>
                    <a:lstStyle/>
                    <a:p>
                      <a:r>
                        <a:rPr lang="de-DE" sz="1600" dirty="0" smtClean="0"/>
                        <a:t>Dänisch</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accent1">
                              <a:lumMod val="75000"/>
                            </a:schemeClr>
                          </a:solidFill>
                        </a:rPr>
                        <a:t>Musik GS</a:t>
                      </a:r>
                    </a:p>
                  </a:txBody>
                  <a:tcPr>
                    <a:solidFill>
                      <a:srgbClr val="CCECFF"/>
                    </a:solidFill>
                  </a:tcPr>
                </a:tc>
                <a:extLst>
                  <a:ext uri="{0D108BD9-81ED-4DB2-BD59-A6C34878D82A}">
                    <a16:rowId xmlns="" xmlns:a16="http://schemas.microsoft.com/office/drawing/2014/main" val="10004"/>
                  </a:ext>
                </a:extLst>
              </a:tr>
              <a:tr h="341404">
                <a:tc>
                  <a:txBody>
                    <a:bodyPr/>
                    <a:lstStyle/>
                    <a:p>
                      <a:endParaRPr lang="de-DE" sz="1600" dirty="0"/>
                    </a:p>
                  </a:txBody>
                  <a:tcPr/>
                </a:tc>
                <a:tc>
                  <a:txBody>
                    <a:bodyPr/>
                    <a:lstStyle/>
                    <a:p>
                      <a:r>
                        <a:rPr lang="de-DE" sz="1600" dirty="0" smtClean="0"/>
                        <a:t>Weltkunde Sek. I</a:t>
                      </a:r>
                      <a:endParaRPr lang="de-DE" sz="1600" dirty="0"/>
                    </a:p>
                  </a:txBody>
                  <a:tcPr/>
                </a:tc>
                <a:tc>
                  <a:txBody>
                    <a:bodyPr/>
                    <a:lstStyle/>
                    <a:p>
                      <a:r>
                        <a:rPr lang="de-DE" sz="1600" dirty="0" smtClean="0"/>
                        <a:t>Griechisch</a:t>
                      </a:r>
                      <a:endParaRPr lang="de-DE" sz="1600" dirty="0"/>
                    </a:p>
                  </a:txBody>
                  <a:tcPr/>
                </a:tc>
                <a:tc>
                  <a:txBody>
                    <a:bodyPr/>
                    <a:lstStyle/>
                    <a:p>
                      <a:r>
                        <a:rPr lang="de-DE" sz="1600" dirty="0" smtClean="0"/>
                        <a:t>Textillehre Sek. I</a:t>
                      </a:r>
                    </a:p>
                  </a:txBody>
                  <a:tcPr>
                    <a:solidFill>
                      <a:srgbClr val="CCECFF"/>
                    </a:solidFill>
                  </a:tcPr>
                </a:tc>
                <a:extLst>
                  <a:ext uri="{0D108BD9-81ED-4DB2-BD59-A6C34878D82A}">
                    <a16:rowId xmlns="" xmlns:a16="http://schemas.microsoft.com/office/drawing/2014/main" val="10005"/>
                  </a:ext>
                </a:extLst>
              </a:tr>
              <a:tr h="341404">
                <a:tc>
                  <a:txBody>
                    <a:bodyPr/>
                    <a:lstStyle/>
                    <a:p>
                      <a:endParaRPr lang="de-DE" sz="1600" dirty="0"/>
                    </a:p>
                  </a:txBody>
                  <a:tcPr/>
                </a:tc>
                <a:tc>
                  <a:txBody>
                    <a:bodyPr/>
                    <a:lstStyle/>
                    <a:p>
                      <a:r>
                        <a:rPr lang="de-DE" sz="1600" dirty="0" smtClean="0"/>
                        <a:t>Latein</a:t>
                      </a:r>
                      <a:endParaRPr lang="de-DE" sz="1600" dirty="0"/>
                    </a:p>
                  </a:txBody>
                  <a:tcPr/>
                </a:tc>
                <a:tc>
                  <a:txBody>
                    <a:bodyPr/>
                    <a:lstStyle/>
                    <a:p>
                      <a:r>
                        <a:rPr lang="de-DE" sz="1600" dirty="0" smtClean="0"/>
                        <a:t>Russisch</a:t>
                      </a:r>
                      <a:endParaRPr lang="de-DE" sz="1600" dirty="0"/>
                    </a:p>
                  </a:txBody>
                  <a:tcPr/>
                </a:tc>
                <a:tc>
                  <a:txBody>
                    <a:bodyPr/>
                    <a:lstStyle/>
                    <a:p>
                      <a:r>
                        <a:rPr lang="de-DE" sz="1600" dirty="0" smtClean="0"/>
                        <a:t>Technik Sek. I</a:t>
                      </a:r>
                    </a:p>
                  </a:txBody>
                  <a:tcPr>
                    <a:solidFill>
                      <a:srgbClr val="CCECFF"/>
                    </a:solidFill>
                  </a:tcPr>
                </a:tc>
                <a:extLst>
                  <a:ext uri="{0D108BD9-81ED-4DB2-BD59-A6C34878D82A}">
                    <a16:rowId xmlns="" xmlns:a16="http://schemas.microsoft.com/office/drawing/2014/main" val="10006"/>
                  </a:ext>
                </a:extLst>
              </a:tr>
              <a:tr h="341404">
                <a:tc>
                  <a:txBody>
                    <a:bodyPr/>
                    <a:lstStyle/>
                    <a:p>
                      <a:endParaRPr lang="de-DE" sz="1600" dirty="0"/>
                    </a:p>
                  </a:txBody>
                  <a:tcPr/>
                </a:tc>
                <a:tc>
                  <a:txBody>
                    <a:bodyPr/>
                    <a:lstStyle/>
                    <a:p>
                      <a:r>
                        <a:rPr lang="de-DE" sz="1600" dirty="0" smtClean="0"/>
                        <a:t>Französisch</a:t>
                      </a:r>
                      <a:endParaRPr lang="de-DE" sz="1600" dirty="0"/>
                    </a:p>
                  </a:txBody>
                  <a:tcPr/>
                </a:tc>
                <a:tc>
                  <a:txBody>
                    <a:bodyPr/>
                    <a:lstStyle/>
                    <a:p>
                      <a:r>
                        <a:rPr lang="de-DE" sz="1600" dirty="0" smtClean="0"/>
                        <a:t>Ev. Religion</a:t>
                      </a:r>
                      <a:endParaRPr lang="de-DE" sz="1600" dirty="0"/>
                    </a:p>
                  </a:txBody>
                  <a:tcPr/>
                </a:tc>
                <a:tc>
                  <a:txBody>
                    <a:bodyPr/>
                    <a:lstStyle/>
                    <a:p>
                      <a:r>
                        <a:rPr lang="de-DE" sz="1600" dirty="0" smtClean="0"/>
                        <a:t>Italienisch</a:t>
                      </a:r>
                      <a:endParaRPr lang="de-DE" sz="1600" dirty="0"/>
                    </a:p>
                  </a:txBody>
                  <a:tcPr>
                    <a:solidFill>
                      <a:srgbClr val="CCECFF"/>
                    </a:solidFill>
                  </a:tcPr>
                </a:tc>
                <a:extLst>
                  <a:ext uri="{0D108BD9-81ED-4DB2-BD59-A6C34878D82A}">
                    <a16:rowId xmlns="" xmlns:a16="http://schemas.microsoft.com/office/drawing/2014/main" val="10007"/>
                  </a:ext>
                </a:extLst>
              </a:tr>
              <a:tr h="589698">
                <a:tc>
                  <a:txBody>
                    <a:bodyPr/>
                    <a:lstStyle/>
                    <a:p>
                      <a:endParaRPr lang="de-DE" sz="1600" dirty="0"/>
                    </a:p>
                  </a:txBody>
                  <a:tcPr/>
                </a:tc>
                <a:tc>
                  <a:txBody>
                    <a:bodyPr/>
                    <a:lstStyle/>
                    <a:p>
                      <a:r>
                        <a:rPr lang="de-DE" sz="1600" dirty="0" smtClean="0"/>
                        <a:t>Spanisch</a:t>
                      </a:r>
                      <a:endParaRPr lang="de-DE" sz="1600" dirty="0"/>
                    </a:p>
                  </a:txBody>
                  <a:tcPr/>
                </a:tc>
                <a:tc>
                  <a:txBody>
                    <a:bodyPr/>
                    <a:lstStyle/>
                    <a:p>
                      <a:r>
                        <a:rPr lang="de-DE" sz="1600" dirty="0" smtClean="0"/>
                        <a:t>Kath. Religion</a:t>
                      </a:r>
                      <a:endParaRPr lang="de-DE" sz="1600" dirty="0"/>
                    </a:p>
                  </a:txBody>
                  <a:tcPr/>
                </a:tc>
                <a:tc>
                  <a:txBody>
                    <a:bodyPr/>
                    <a:lstStyle/>
                    <a:p>
                      <a:pPr marL="0" algn="l" defTabSz="914400" rtl="0" eaLnBrk="1" latinLnBrk="0" hangingPunct="1"/>
                      <a:r>
                        <a:rPr lang="de-DE" sz="1600" kern="1200" dirty="0" smtClean="0">
                          <a:solidFill>
                            <a:schemeClr val="dk1"/>
                          </a:solidFill>
                          <a:latin typeface="+mn-lt"/>
                          <a:ea typeface="+mn-ea"/>
                          <a:cs typeface="+mn-cs"/>
                        </a:rPr>
                        <a:t>Fächerübergreifende FA: Medienkompetenz Sek. I/II</a:t>
                      </a:r>
                      <a:endParaRPr lang="de-DE" sz="1600" kern="1200" dirty="0">
                        <a:solidFill>
                          <a:schemeClr val="dk1"/>
                        </a:solidFill>
                        <a:latin typeface="+mn-lt"/>
                        <a:ea typeface="+mn-ea"/>
                        <a:cs typeface="+mn-cs"/>
                      </a:endParaRPr>
                    </a:p>
                  </a:txBody>
                  <a:tcPr>
                    <a:solidFill>
                      <a:srgbClr val="CCECFF"/>
                    </a:solidFill>
                  </a:tcPr>
                </a:tc>
                <a:extLst>
                  <a:ext uri="{0D108BD9-81ED-4DB2-BD59-A6C34878D82A}">
                    <a16:rowId xmlns="" xmlns:a16="http://schemas.microsoft.com/office/drawing/2014/main" val="10008"/>
                  </a:ext>
                </a:extLst>
              </a:tr>
              <a:tr h="372441">
                <a:tc>
                  <a:txBody>
                    <a:bodyPr/>
                    <a:lstStyle/>
                    <a:p>
                      <a:endParaRPr lang="de-DE" sz="1600" dirty="0"/>
                    </a:p>
                  </a:txBody>
                  <a:tcPr/>
                </a:tc>
                <a:tc>
                  <a:txBody>
                    <a:bodyPr/>
                    <a:lstStyle/>
                    <a:p>
                      <a:endParaRPr lang="de-DE" sz="1600"/>
                    </a:p>
                  </a:txBody>
                  <a:tcPr/>
                </a:tc>
                <a:tc>
                  <a:txBody>
                    <a:bodyPr/>
                    <a:lstStyle/>
                    <a:p>
                      <a:r>
                        <a:rPr lang="de-DE" sz="1600" dirty="0" smtClean="0"/>
                        <a:t>Philosophie</a:t>
                      </a:r>
                      <a:endParaRPr lang="de-DE" sz="1600" dirty="0"/>
                    </a:p>
                  </a:txBody>
                  <a:tcPr/>
                </a:tc>
                <a:tc>
                  <a:txBody>
                    <a:bodyPr/>
                    <a:lstStyle/>
                    <a:p>
                      <a:endParaRPr lang="de-DE" dirty="0"/>
                    </a:p>
                  </a:txBody>
                  <a:tcPr>
                    <a:solidFill>
                      <a:srgbClr val="CCECFF"/>
                    </a:solidFill>
                  </a:tcPr>
                </a:tc>
                <a:extLst>
                  <a:ext uri="{0D108BD9-81ED-4DB2-BD59-A6C34878D82A}">
                    <a16:rowId xmlns="" xmlns:a16="http://schemas.microsoft.com/office/drawing/2014/main" val="10009"/>
                  </a:ext>
                </a:extLst>
              </a:tr>
              <a:tr h="341404">
                <a:tc>
                  <a:txBody>
                    <a:bodyPr/>
                    <a:lstStyle/>
                    <a:p>
                      <a:endParaRPr lang="de-DE" sz="1600" dirty="0"/>
                    </a:p>
                  </a:txBody>
                  <a:tcPr/>
                </a:tc>
                <a:tc>
                  <a:txBody>
                    <a:bodyPr/>
                    <a:lstStyle/>
                    <a:p>
                      <a:endParaRPr lang="de-DE" sz="1600"/>
                    </a:p>
                  </a:txBody>
                  <a:tcPr/>
                </a:tc>
                <a:tc>
                  <a:txBody>
                    <a:bodyPr/>
                    <a:lstStyle/>
                    <a:p>
                      <a:r>
                        <a:rPr lang="de-DE" sz="1600" dirty="0" smtClean="0"/>
                        <a:t>Geschichte</a:t>
                      </a:r>
                      <a:endParaRPr lang="de-DE" sz="1600" dirty="0"/>
                    </a:p>
                  </a:txBody>
                  <a:tcPr/>
                </a:tc>
                <a:tc>
                  <a:txBody>
                    <a:bodyPr/>
                    <a:lstStyle/>
                    <a:p>
                      <a:r>
                        <a:rPr lang="de-DE" sz="1600" b="1" dirty="0" smtClean="0">
                          <a:solidFill>
                            <a:schemeClr val="accent1"/>
                          </a:solidFill>
                        </a:rPr>
                        <a:t>in Arbeit Leitfäden</a:t>
                      </a:r>
                      <a:endParaRPr lang="de-DE" sz="1600" b="1" dirty="0">
                        <a:solidFill>
                          <a:schemeClr val="accent1"/>
                        </a:solidFill>
                      </a:endParaRPr>
                    </a:p>
                  </a:txBody>
                  <a:tcPr>
                    <a:solidFill>
                      <a:srgbClr val="CCECFF"/>
                    </a:solidFill>
                  </a:tcPr>
                </a:tc>
                <a:extLst>
                  <a:ext uri="{0D108BD9-81ED-4DB2-BD59-A6C34878D82A}">
                    <a16:rowId xmlns="" xmlns:a16="http://schemas.microsoft.com/office/drawing/2014/main" val="10010"/>
                  </a:ext>
                </a:extLst>
              </a:tr>
              <a:tr h="465551">
                <a:tc>
                  <a:txBody>
                    <a:bodyPr/>
                    <a:lstStyle/>
                    <a:p>
                      <a:endParaRPr lang="de-DE" sz="1600" dirty="0"/>
                    </a:p>
                  </a:txBody>
                  <a:tcPr/>
                </a:tc>
                <a:tc>
                  <a:txBody>
                    <a:bodyPr/>
                    <a:lstStyle/>
                    <a:p>
                      <a:endParaRPr lang="de-DE" sz="1600" dirty="0"/>
                    </a:p>
                  </a:txBody>
                  <a:tcPr/>
                </a:tc>
                <a:tc>
                  <a:txBody>
                    <a:bodyPr/>
                    <a:lstStyle/>
                    <a:p>
                      <a:r>
                        <a:rPr lang="de-DE" sz="1600" dirty="0" smtClean="0"/>
                        <a:t>Wirtschaft/Politik</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accent1"/>
                          </a:solidFill>
                        </a:rPr>
                        <a:t>Sek. I/II:</a:t>
                      </a:r>
                      <a:r>
                        <a:rPr lang="de-DE" sz="1400" baseline="0" dirty="0" smtClean="0">
                          <a:solidFill>
                            <a:schemeClr val="accent1"/>
                          </a:solidFill>
                        </a:rPr>
                        <a:t> DSP, VBB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smtClean="0">
                          <a:solidFill>
                            <a:schemeClr val="accent1"/>
                          </a:solidFill>
                        </a:rPr>
                        <a:t>GS: SU, KUN, PHIL</a:t>
                      </a:r>
                    </a:p>
                  </a:txBody>
                  <a:tcPr>
                    <a:solidFill>
                      <a:srgbClr val="CCECFF"/>
                    </a:solidFill>
                  </a:tcPr>
                </a:tc>
                <a:extLst>
                  <a:ext uri="{0D108BD9-81ED-4DB2-BD59-A6C34878D82A}">
                    <a16:rowId xmlns="" xmlns:a16="http://schemas.microsoft.com/office/drawing/2014/main" val="10011"/>
                  </a:ext>
                </a:extLst>
              </a:tr>
              <a:tr h="341404">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r>
                        <a:rPr lang="de-DE" sz="1600" b="1" dirty="0" smtClean="0">
                          <a:solidFill>
                            <a:srgbClr val="FF3399"/>
                          </a:solidFill>
                        </a:rPr>
                        <a:t>in Arbeit Fachanforderungen </a:t>
                      </a:r>
                      <a:r>
                        <a:rPr lang="de-DE" sz="1600" b="1" dirty="0" smtClean="0">
                          <a:solidFill>
                            <a:srgbClr val="FF3399"/>
                          </a:solidFill>
                        </a:rPr>
                        <a:t>2020/21</a:t>
                      </a:r>
                      <a:endParaRPr lang="de-DE" sz="1600" b="1" dirty="0">
                        <a:solidFill>
                          <a:srgbClr val="FF3399"/>
                        </a:solidFill>
                      </a:endParaRPr>
                    </a:p>
                  </a:txBody>
                  <a:tcPr>
                    <a:solidFill>
                      <a:srgbClr val="CCECFF"/>
                    </a:solidFill>
                  </a:tcPr>
                </a:tc>
                <a:extLst>
                  <a:ext uri="{0D108BD9-81ED-4DB2-BD59-A6C34878D82A}">
                    <a16:rowId xmlns="" xmlns:a16="http://schemas.microsoft.com/office/drawing/2014/main" val="10012"/>
                  </a:ext>
                </a:extLst>
              </a:tr>
              <a:tr h="341404">
                <a:tc>
                  <a:txBody>
                    <a:bodyPr/>
                    <a:lstStyle/>
                    <a:p>
                      <a:endParaRPr lang="de-DE" sz="1600" dirty="0"/>
                    </a:p>
                  </a:txBody>
                  <a:tcPr/>
                </a:tc>
                <a:tc>
                  <a:txBody>
                    <a:bodyPr/>
                    <a:lstStyle/>
                    <a:p>
                      <a:endParaRPr lang="de-DE" sz="1600" dirty="0"/>
                    </a:p>
                  </a:txBody>
                  <a:tcPr/>
                </a:tc>
                <a:tc>
                  <a:txBody>
                    <a:bodyPr/>
                    <a:lstStyle/>
                    <a:p>
                      <a:endParaRPr lang="de-DE" sz="1600" dirty="0"/>
                    </a:p>
                  </a:txBody>
                  <a:tcPr/>
                </a:tc>
                <a:tc>
                  <a:txBody>
                    <a:bodyPr/>
                    <a:lstStyle/>
                    <a:p>
                      <a:r>
                        <a:rPr lang="de-DE" sz="1600" baseline="0" dirty="0" smtClean="0">
                          <a:solidFill>
                            <a:srgbClr val="FF3399"/>
                          </a:solidFill>
                        </a:rPr>
                        <a:t>GS: Ev. </a:t>
                      </a:r>
                      <a:r>
                        <a:rPr lang="de-DE" sz="1600" baseline="0" dirty="0" err="1" smtClean="0">
                          <a:solidFill>
                            <a:srgbClr val="FF3399"/>
                          </a:solidFill>
                        </a:rPr>
                        <a:t>Rel</a:t>
                      </a:r>
                      <a:r>
                        <a:rPr lang="de-DE" sz="1600" baseline="0" dirty="0" smtClean="0">
                          <a:solidFill>
                            <a:srgbClr val="FF3399"/>
                          </a:solidFill>
                        </a:rPr>
                        <a:t>, Kath. </a:t>
                      </a:r>
                      <a:r>
                        <a:rPr lang="de-DE" sz="1600" baseline="0" dirty="0" err="1" smtClean="0">
                          <a:solidFill>
                            <a:srgbClr val="FF3399"/>
                          </a:solidFill>
                        </a:rPr>
                        <a:t>Rel</a:t>
                      </a:r>
                      <a:r>
                        <a:rPr lang="de-DE" sz="1600" baseline="0" dirty="0" smtClean="0">
                          <a:solidFill>
                            <a:srgbClr val="FF3399"/>
                          </a:solidFill>
                        </a:rPr>
                        <a:t>, TL, </a:t>
                      </a:r>
                      <a:r>
                        <a:rPr lang="de-DE" sz="1600" baseline="0" dirty="0" err="1" smtClean="0">
                          <a:solidFill>
                            <a:srgbClr val="FF3399"/>
                          </a:solidFill>
                        </a:rPr>
                        <a:t>Tec</a:t>
                      </a:r>
                      <a:r>
                        <a:rPr lang="de-DE" sz="1600" baseline="0" dirty="0" smtClean="0">
                          <a:solidFill>
                            <a:srgbClr val="FF3399"/>
                          </a:solidFill>
                        </a:rPr>
                        <a:t>, </a:t>
                      </a:r>
                      <a:r>
                        <a:rPr lang="de-DE" sz="1600" baseline="0" dirty="0" err="1" smtClean="0">
                          <a:solidFill>
                            <a:srgbClr val="FF3399"/>
                          </a:solidFill>
                        </a:rPr>
                        <a:t>Spo</a:t>
                      </a:r>
                      <a:endParaRPr lang="de-DE" sz="1600" baseline="0" dirty="0" smtClean="0">
                        <a:solidFill>
                          <a:srgbClr val="FF3399"/>
                        </a:solidFill>
                      </a:endParaRPr>
                    </a:p>
                    <a:p>
                      <a:r>
                        <a:rPr lang="de-DE" sz="1600" baseline="0" dirty="0" smtClean="0">
                          <a:solidFill>
                            <a:srgbClr val="FF3399"/>
                          </a:solidFill>
                        </a:rPr>
                        <a:t>Sek. I/II: Friesisch, Informatik</a:t>
                      </a:r>
                      <a:endParaRPr lang="de-DE" sz="1600" dirty="0">
                        <a:solidFill>
                          <a:srgbClr val="FF3399"/>
                        </a:solidFill>
                      </a:endParaRPr>
                    </a:p>
                  </a:txBody>
                  <a:tcPr>
                    <a:solidFill>
                      <a:srgbClr val="CCECFF"/>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26031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200" b="1" dirty="0" smtClean="0">
                <a:solidFill>
                  <a:schemeClr val="accent5">
                    <a:lumMod val="50000"/>
                  </a:schemeClr>
                </a:solidFill>
              </a:rPr>
              <a:t>Warum neue Lehrpläne?</a:t>
            </a:r>
            <a:endParaRPr lang="de-DE" sz="3200" b="1" dirty="0">
              <a:solidFill>
                <a:schemeClr val="accent5">
                  <a:lumMod val="50000"/>
                </a:schemeClr>
              </a:solidFill>
            </a:endParaRPr>
          </a:p>
        </p:txBody>
      </p:sp>
      <p:sp>
        <p:nvSpPr>
          <p:cNvPr id="7" name="Rechteck 6"/>
          <p:cNvSpPr/>
          <p:nvPr/>
        </p:nvSpPr>
        <p:spPr>
          <a:xfrm>
            <a:off x="166258" y="1343890"/>
            <a:ext cx="2059710" cy="1607128"/>
          </a:xfrm>
          <a:prstGeom prst="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rgbClr val="0070C0"/>
                </a:solidFill>
              </a:rPr>
              <a:t>Veränderungen in der Bildungslandschaft</a:t>
            </a:r>
            <a:endParaRPr lang="de-DE" dirty="0">
              <a:solidFill>
                <a:srgbClr val="0070C0"/>
              </a:solidFill>
            </a:endParaRPr>
          </a:p>
        </p:txBody>
      </p:sp>
      <p:sp>
        <p:nvSpPr>
          <p:cNvPr id="10" name="Rechteck 9"/>
          <p:cNvSpPr/>
          <p:nvPr/>
        </p:nvSpPr>
        <p:spPr>
          <a:xfrm>
            <a:off x="2648520" y="1140697"/>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Bildungsstandards</a:t>
            </a:r>
          </a:p>
          <a:p>
            <a:pPr algn="ctr"/>
            <a:r>
              <a:rPr lang="de-DE" dirty="0" smtClean="0">
                <a:solidFill>
                  <a:srgbClr val="0070C0"/>
                </a:solidFill>
              </a:rPr>
              <a:t>2004</a:t>
            </a:r>
            <a:endParaRPr lang="de-DE" dirty="0">
              <a:solidFill>
                <a:srgbClr val="0070C0"/>
              </a:solidFill>
            </a:endParaRPr>
          </a:p>
        </p:txBody>
      </p:sp>
      <p:sp>
        <p:nvSpPr>
          <p:cNvPr id="13" name="Rechteck 12"/>
          <p:cNvSpPr/>
          <p:nvPr/>
        </p:nvSpPr>
        <p:spPr>
          <a:xfrm>
            <a:off x="4581239" y="1577109"/>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VERA</a:t>
            </a:r>
          </a:p>
          <a:p>
            <a:pPr algn="ctr"/>
            <a:r>
              <a:rPr lang="de-DE" dirty="0" smtClean="0">
                <a:solidFill>
                  <a:srgbClr val="0070C0"/>
                </a:solidFill>
              </a:rPr>
              <a:t>2004</a:t>
            </a:r>
            <a:endParaRPr lang="de-DE" dirty="0">
              <a:solidFill>
                <a:srgbClr val="0070C0"/>
              </a:solidFill>
            </a:endParaRPr>
          </a:p>
        </p:txBody>
      </p:sp>
      <p:sp>
        <p:nvSpPr>
          <p:cNvPr id="14" name="Rechteck 13"/>
          <p:cNvSpPr/>
          <p:nvPr/>
        </p:nvSpPr>
        <p:spPr>
          <a:xfrm>
            <a:off x="5704077" y="4133313"/>
            <a:ext cx="2142838"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Zeugnisse</a:t>
            </a:r>
            <a:endParaRPr lang="de-DE" dirty="0">
              <a:solidFill>
                <a:srgbClr val="0070C0"/>
              </a:solidFill>
            </a:endParaRPr>
          </a:p>
        </p:txBody>
      </p:sp>
      <p:sp>
        <p:nvSpPr>
          <p:cNvPr id="15" name="Rechteck 14"/>
          <p:cNvSpPr/>
          <p:nvPr/>
        </p:nvSpPr>
        <p:spPr>
          <a:xfrm>
            <a:off x="6654799" y="2990273"/>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Klassenarbeitserlass</a:t>
            </a:r>
          </a:p>
          <a:p>
            <a:pPr algn="ctr"/>
            <a:r>
              <a:rPr lang="de-DE" dirty="0" smtClean="0">
                <a:solidFill>
                  <a:srgbClr val="0070C0"/>
                </a:solidFill>
              </a:rPr>
              <a:t>2008/10</a:t>
            </a:r>
          </a:p>
          <a:p>
            <a:pPr algn="ctr"/>
            <a:r>
              <a:rPr lang="de-DE" dirty="0" smtClean="0">
                <a:solidFill>
                  <a:srgbClr val="0070C0"/>
                </a:solidFill>
              </a:rPr>
              <a:t>Erlass über die Leistungsnachweise in der Primar- und Sekundarstufe I 2018</a:t>
            </a:r>
            <a:endParaRPr lang="de-DE" dirty="0">
              <a:solidFill>
                <a:srgbClr val="0070C0"/>
              </a:solidFill>
            </a:endParaRPr>
          </a:p>
        </p:txBody>
      </p:sp>
      <p:sp>
        <p:nvSpPr>
          <p:cNvPr id="12" name="Rechteck 11"/>
          <p:cNvSpPr/>
          <p:nvPr/>
        </p:nvSpPr>
        <p:spPr>
          <a:xfrm>
            <a:off x="588810" y="2655456"/>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flexible Eingangsphase</a:t>
            </a:r>
          </a:p>
          <a:p>
            <a:pPr algn="ctr"/>
            <a:r>
              <a:rPr lang="de-DE" dirty="0" smtClean="0">
                <a:solidFill>
                  <a:srgbClr val="0070C0"/>
                </a:solidFill>
              </a:rPr>
              <a:t>2007</a:t>
            </a:r>
            <a:endParaRPr lang="de-DE" dirty="0">
              <a:solidFill>
                <a:srgbClr val="0070C0"/>
              </a:solidFill>
            </a:endParaRPr>
          </a:p>
        </p:txBody>
      </p:sp>
      <p:sp>
        <p:nvSpPr>
          <p:cNvPr id="16" name="Rechteck 15"/>
          <p:cNvSpPr/>
          <p:nvPr/>
        </p:nvSpPr>
        <p:spPr>
          <a:xfrm>
            <a:off x="0" y="3560625"/>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Medien / Digitalisierung</a:t>
            </a:r>
            <a:endParaRPr lang="de-DE" dirty="0">
              <a:solidFill>
                <a:srgbClr val="0070C0"/>
              </a:solidFill>
            </a:endParaRPr>
          </a:p>
        </p:txBody>
      </p:sp>
      <p:sp>
        <p:nvSpPr>
          <p:cNvPr id="17" name="Rechteck 16"/>
          <p:cNvSpPr/>
          <p:nvPr/>
        </p:nvSpPr>
        <p:spPr>
          <a:xfrm>
            <a:off x="1371607" y="4017852"/>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Inklusion</a:t>
            </a:r>
            <a:endParaRPr lang="de-DE" dirty="0">
              <a:solidFill>
                <a:srgbClr val="0070C0"/>
              </a:solidFill>
            </a:endParaRPr>
          </a:p>
        </p:txBody>
      </p:sp>
      <p:sp>
        <p:nvSpPr>
          <p:cNvPr id="19" name="Rechteck 18"/>
          <p:cNvSpPr/>
          <p:nvPr/>
        </p:nvSpPr>
        <p:spPr>
          <a:xfrm>
            <a:off x="4433459" y="4964554"/>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verlässliche Grundschule</a:t>
            </a:r>
            <a:endParaRPr lang="de-DE" dirty="0">
              <a:solidFill>
                <a:srgbClr val="0070C0"/>
              </a:solidFill>
            </a:endParaRPr>
          </a:p>
        </p:txBody>
      </p:sp>
      <p:sp>
        <p:nvSpPr>
          <p:cNvPr id="20" name="Rechteck 19"/>
          <p:cNvSpPr/>
          <p:nvPr/>
        </p:nvSpPr>
        <p:spPr>
          <a:xfrm>
            <a:off x="314039" y="4548917"/>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Englisch</a:t>
            </a:r>
          </a:p>
          <a:p>
            <a:pPr algn="ctr"/>
            <a:r>
              <a:rPr lang="de-DE" dirty="0" smtClean="0">
                <a:solidFill>
                  <a:srgbClr val="0070C0"/>
                </a:solidFill>
              </a:rPr>
              <a:t>2007</a:t>
            </a:r>
            <a:endParaRPr lang="de-DE" dirty="0">
              <a:solidFill>
                <a:srgbClr val="0070C0"/>
              </a:solidFill>
            </a:endParaRPr>
          </a:p>
        </p:txBody>
      </p:sp>
      <p:sp>
        <p:nvSpPr>
          <p:cNvPr id="21" name="Rechteck 20"/>
          <p:cNvSpPr/>
          <p:nvPr/>
        </p:nvSpPr>
        <p:spPr>
          <a:xfrm>
            <a:off x="2101265" y="5130808"/>
            <a:ext cx="2059710"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Philosophie</a:t>
            </a:r>
          </a:p>
          <a:p>
            <a:pPr algn="ctr"/>
            <a:r>
              <a:rPr lang="de-DE" dirty="0" smtClean="0">
                <a:solidFill>
                  <a:srgbClr val="0070C0"/>
                </a:solidFill>
              </a:rPr>
              <a:t>2011</a:t>
            </a:r>
            <a:endParaRPr lang="de-DE" dirty="0">
              <a:solidFill>
                <a:srgbClr val="0070C0"/>
              </a:solidFill>
            </a:endParaRPr>
          </a:p>
        </p:txBody>
      </p:sp>
      <p:sp>
        <p:nvSpPr>
          <p:cNvPr id="22" name="Rechteck 21"/>
          <p:cNvSpPr/>
          <p:nvPr/>
        </p:nvSpPr>
        <p:spPr>
          <a:xfrm>
            <a:off x="6637561" y="4974816"/>
            <a:ext cx="2503051" cy="16071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0070C0"/>
                </a:solidFill>
              </a:rPr>
              <a:t>Kontingentstundentafel</a:t>
            </a:r>
          </a:p>
          <a:p>
            <a:pPr algn="ctr"/>
            <a:r>
              <a:rPr lang="de-DE" dirty="0" smtClean="0">
                <a:solidFill>
                  <a:srgbClr val="0070C0"/>
                </a:solidFill>
              </a:rPr>
              <a:t>2007/11</a:t>
            </a:r>
            <a:endParaRPr lang="de-DE" dirty="0">
              <a:solidFill>
                <a:srgbClr val="0070C0"/>
              </a:solidFill>
            </a:endParaRPr>
          </a:p>
        </p:txBody>
      </p:sp>
      <p:pic>
        <p:nvPicPr>
          <p:cNvPr id="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64" t="16189" r="57541" b="9579"/>
          <a:stretch/>
        </p:blipFill>
        <p:spPr bwMode="auto">
          <a:xfrm rot="356799">
            <a:off x="7147860" y="595019"/>
            <a:ext cx="1584051" cy="2076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hteck 24"/>
          <p:cNvSpPr/>
          <p:nvPr/>
        </p:nvSpPr>
        <p:spPr>
          <a:xfrm>
            <a:off x="6775496" y="510970"/>
            <a:ext cx="2059710" cy="16071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t>Alter!</a:t>
            </a:r>
          </a:p>
          <a:p>
            <a:pPr algn="ctr"/>
            <a:r>
              <a:rPr lang="de-DE" dirty="0" smtClean="0"/>
              <a:t>Lehrplan Grundschule </a:t>
            </a:r>
          </a:p>
          <a:p>
            <a:pPr algn="ctr"/>
            <a:r>
              <a:rPr lang="de-DE" dirty="0" smtClean="0"/>
              <a:t>über </a:t>
            </a:r>
          </a:p>
          <a:p>
            <a:pPr algn="ctr"/>
            <a:r>
              <a:rPr lang="de-DE" dirty="0" smtClean="0"/>
              <a:t>20 Jahre alt</a:t>
            </a:r>
            <a:endParaRPr lang="de-DE" dirty="0"/>
          </a:p>
        </p:txBody>
      </p:sp>
      <p:grpSp>
        <p:nvGrpSpPr>
          <p:cNvPr id="6" name="Gruppieren 5"/>
          <p:cNvGrpSpPr/>
          <p:nvPr/>
        </p:nvGrpSpPr>
        <p:grpSpPr>
          <a:xfrm>
            <a:off x="2648510" y="2589952"/>
            <a:ext cx="3614603" cy="2762529"/>
            <a:chOff x="2823137" y="2619766"/>
            <a:chExt cx="3614603" cy="2762529"/>
          </a:xfrm>
        </p:grpSpPr>
        <p:grpSp>
          <p:nvGrpSpPr>
            <p:cNvPr id="4" name="Gruppieren 3"/>
            <p:cNvGrpSpPr/>
            <p:nvPr/>
          </p:nvGrpSpPr>
          <p:grpSpPr>
            <a:xfrm>
              <a:off x="2823137" y="2619766"/>
              <a:ext cx="3614056" cy="2762529"/>
              <a:chOff x="2823137" y="2619766"/>
              <a:chExt cx="3614056" cy="2762529"/>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77" t="13363" r="51670" b="5925"/>
              <a:stretch/>
            </p:blipFill>
            <p:spPr bwMode="auto">
              <a:xfrm rot="20338775">
                <a:off x="2823137" y="3055664"/>
                <a:ext cx="1431013" cy="208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450" t="12459" r="40043" b="5440"/>
              <a:stretch/>
            </p:blipFill>
            <p:spPr bwMode="auto">
              <a:xfrm rot="21038360">
                <a:off x="3401565" y="2619766"/>
                <a:ext cx="1518819" cy="213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496" t="12694" r="31198" b="5169"/>
              <a:stretch/>
            </p:blipFill>
            <p:spPr bwMode="auto">
              <a:xfrm rot="942561">
                <a:off x="4257153" y="2675020"/>
                <a:ext cx="1510096" cy="213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766" t="14150" r="33422" b="6351"/>
              <a:stretch/>
            </p:blipFill>
            <p:spPr bwMode="auto">
              <a:xfrm rot="1987640">
                <a:off x="4914795" y="3249787"/>
                <a:ext cx="1522398" cy="2132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hteck 4"/>
            <p:cNvSpPr/>
            <p:nvPr/>
          </p:nvSpPr>
          <p:spPr>
            <a:xfrm>
              <a:off x="2895593" y="2655456"/>
              <a:ext cx="3542147" cy="22767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t>Fachanforderungen</a:t>
              </a:r>
              <a:endParaRPr lang="de-DE" dirty="0"/>
            </a:p>
          </p:txBody>
        </p:sp>
      </p:grpSp>
    </p:spTree>
    <p:extLst>
      <p:ext uri="{BB962C8B-B14F-4D97-AF65-F5344CB8AC3E}">
        <p14:creationId xmlns:p14="http://schemas.microsoft.com/office/powerpoint/2010/main" val="296783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3" grpId="0"/>
      <p:bldP spid="14" grpId="0"/>
      <p:bldP spid="15" grpId="0"/>
      <p:bldP spid="12" grpId="0"/>
      <p:bldP spid="16" grpId="0"/>
      <p:bldP spid="17" grpId="0"/>
      <p:bldP spid="19" grpId="0"/>
      <p:bldP spid="20" grpId="0"/>
      <p:bldP spid="21" grpId="0"/>
      <p:bldP spid="22"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23527" y="689108"/>
            <a:ext cx="5938727" cy="584775"/>
          </a:xfrm>
          <a:prstGeom prst="rect">
            <a:avLst/>
          </a:prstGeom>
          <a:noFill/>
        </p:spPr>
        <p:txBody>
          <a:bodyPr wrap="square" rtlCol="0">
            <a:spAutoFit/>
          </a:bodyPr>
          <a:lstStyle/>
          <a:p>
            <a:r>
              <a:rPr lang="de-DE" sz="3200" b="1" dirty="0" smtClean="0">
                <a:solidFill>
                  <a:srgbClr val="003064"/>
                </a:solidFill>
                <a:latin typeface="Arial" panose="020B0604020202020204" pitchFamily="34" charset="0"/>
                <a:cs typeface="Arial" panose="020B0604020202020204" pitchFamily="34" charset="0"/>
              </a:rPr>
              <a:t>Wie entsteht ein Lehrplan? </a:t>
            </a:r>
            <a:endParaRPr lang="de-DE" sz="3200" dirty="0">
              <a:solidFill>
                <a:srgbClr val="003064"/>
              </a:solidFill>
              <a:latin typeface="Arial" panose="020B0604020202020204" pitchFamily="34" charset="0"/>
              <a:cs typeface="Arial" panose="020B0604020202020204" pitchFamily="34" charset="0"/>
            </a:endParaRPr>
          </a:p>
        </p:txBody>
      </p:sp>
      <p:sp>
        <p:nvSpPr>
          <p:cNvPr id="7" name="Textfeld 6"/>
          <p:cNvSpPr txBox="1"/>
          <p:nvPr/>
        </p:nvSpPr>
        <p:spPr>
          <a:xfrm>
            <a:off x="92619" y="1857018"/>
            <a:ext cx="5487400" cy="4093428"/>
          </a:xfrm>
          <a:prstGeom prst="rect">
            <a:avLst/>
          </a:prstGeom>
          <a:noFill/>
        </p:spPr>
        <p:txBody>
          <a:bodyPr wrap="none" rtlCol="0">
            <a:spAutoFit/>
          </a:bodyPr>
          <a:lstStyle/>
          <a:p>
            <a:r>
              <a:rPr lang="de-DE" sz="2000" b="1" dirty="0" smtClean="0">
                <a:solidFill>
                  <a:srgbClr val="003064"/>
                </a:solidFill>
                <a:latin typeface="Arial" panose="020B0604020202020204" pitchFamily="34" charset="0"/>
                <a:cs typeface="Arial" panose="020B0604020202020204" pitchFamily="34" charset="0"/>
              </a:rPr>
              <a:t>Gliederung des Prozesses</a:t>
            </a:r>
          </a:p>
          <a:p>
            <a:r>
              <a:rPr lang="de-DE" sz="2000" dirty="0" smtClean="0">
                <a:solidFill>
                  <a:srgbClr val="003064"/>
                </a:solidFill>
                <a:latin typeface="Arial" panose="020B0604020202020204" pitchFamily="34" charset="0"/>
                <a:cs typeface="Arial" panose="020B0604020202020204" pitchFamily="34" charset="0"/>
              </a:rPr>
              <a:t>Die Entwicklung und/oder Überarbeitung von </a:t>
            </a:r>
          </a:p>
          <a:p>
            <a:r>
              <a:rPr lang="de-DE" sz="2000" dirty="0" smtClean="0">
                <a:solidFill>
                  <a:srgbClr val="003064"/>
                </a:solidFill>
                <a:latin typeface="Arial" panose="020B0604020202020204" pitchFamily="34" charset="0"/>
                <a:cs typeface="Arial" panose="020B0604020202020204" pitchFamily="34" charset="0"/>
              </a:rPr>
              <a:t>Lehrplänen/Fachanforderungen gliedert sich in</a:t>
            </a:r>
          </a:p>
          <a:p>
            <a:endParaRPr lang="de-DE" sz="2000" dirty="0" smtClean="0">
              <a:solidFill>
                <a:srgbClr val="003064"/>
              </a:solidFill>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de-DE" sz="2000" b="1" dirty="0" smtClean="0">
                <a:solidFill>
                  <a:srgbClr val="008CCF"/>
                </a:solidFill>
                <a:latin typeface="Arial" panose="020B0604020202020204" pitchFamily="34" charset="0"/>
                <a:cs typeface="Arial" panose="020B0604020202020204" pitchFamily="34" charset="0"/>
              </a:rPr>
              <a:t>Vorbereitungsphase</a:t>
            </a:r>
          </a:p>
          <a:p>
            <a:pPr marL="342900" indent="-342900">
              <a:buFont typeface="Symbol" panose="05050102010706020507" pitchFamily="18" charset="2"/>
              <a:buChar char="-"/>
            </a:pPr>
            <a:r>
              <a:rPr lang="de-DE" sz="2000" b="1" dirty="0" smtClean="0">
                <a:solidFill>
                  <a:schemeClr val="accent2"/>
                </a:solidFill>
                <a:latin typeface="Arial" panose="020B0604020202020204" pitchFamily="34" charset="0"/>
                <a:cs typeface="Arial" panose="020B0604020202020204" pitchFamily="34" charset="0"/>
              </a:rPr>
              <a:t>Kommissionsphase</a:t>
            </a:r>
          </a:p>
          <a:p>
            <a:pPr marL="342900" indent="-342900">
              <a:buFont typeface="Symbol" panose="05050102010706020507" pitchFamily="18" charset="2"/>
              <a:buChar char="-"/>
            </a:pPr>
            <a:r>
              <a:rPr lang="de-DE" sz="2000" b="1" smtClean="0">
                <a:solidFill>
                  <a:schemeClr val="bg1">
                    <a:lumMod val="65000"/>
                  </a:schemeClr>
                </a:solidFill>
                <a:latin typeface="Arial" panose="020B0604020202020204" pitchFamily="34" charset="0"/>
                <a:cs typeface="Arial" panose="020B0604020202020204" pitchFamily="34" charset="0"/>
              </a:rPr>
              <a:t>Informationsphase</a:t>
            </a:r>
            <a:endParaRPr lang="de-DE" sz="2000" b="1" dirty="0" smtClean="0">
              <a:solidFill>
                <a:schemeClr val="bg1">
                  <a:lumMod val="65000"/>
                </a:schemeClr>
              </a:solidFill>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de-DE" sz="2000" b="1" dirty="0" smtClean="0">
                <a:solidFill>
                  <a:srgbClr val="FFCC00"/>
                </a:solidFill>
                <a:latin typeface="Arial" panose="020B0604020202020204" pitchFamily="34" charset="0"/>
                <a:cs typeface="Arial" panose="020B0604020202020204" pitchFamily="34" charset="0"/>
              </a:rPr>
              <a:t>Finalphase</a:t>
            </a:r>
            <a:r>
              <a:rPr lang="de-DE" sz="2000" dirty="0" smtClean="0">
                <a:solidFill>
                  <a:schemeClr val="accent2"/>
                </a:solidFill>
                <a:latin typeface="Arial" panose="020B0604020202020204" pitchFamily="34" charset="0"/>
                <a:cs typeface="Arial" panose="020B0604020202020204" pitchFamily="34" charset="0"/>
              </a:rPr>
              <a:t/>
            </a:r>
            <a:br>
              <a:rPr lang="de-DE" sz="2000" dirty="0" smtClean="0">
                <a:solidFill>
                  <a:schemeClr val="accent2"/>
                </a:solidFill>
                <a:latin typeface="Arial" panose="020B0604020202020204" pitchFamily="34" charset="0"/>
                <a:cs typeface="Arial" panose="020B0604020202020204" pitchFamily="34" charset="0"/>
              </a:rPr>
            </a:br>
            <a:endParaRPr lang="de-DE" sz="2000" dirty="0" smtClean="0">
              <a:solidFill>
                <a:schemeClr val="accent2"/>
              </a:solidFill>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de-DE" b="1" dirty="0" smtClean="0">
                <a:solidFill>
                  <a:srgbClr val="003064"/>
                </a:solidFill>
                <a:latin typeface="Arial" panose="020B0604020202020204" pitchFamily="34" charset="0"/>
                <a:cs typeface="Arial" panose="020B0604020202020204" pitchFamily="34" charset="0"/>
              </a:rPr>
              <a:t>Implementation/Fortbildungen</a:t>
            </a:r>
          </a:p>
          <a:p>
            <a:pPr marL="342900" indent="-342900">
              <a:buFont typeface="Symbol" panose="05050102010706020507" pitchFamily="18" charset="2"/>
              <a:buChar char="-"/>
            </a:pPr>
            <a:r>
              <a:rPr lang="de-DE" b="1" dirty="0" smtClean="0">
                <a:solidFill>
                  <a:srgbClr val="003064"/>
                </a:solidFill>
                <a:latin typeface="Arial" panose="020B0604020202020204" pitchFamily="34" charset="0"/>
                <a:cs typeface="Arial" panose="020B0604020202020204" pitchFamily="34" charset="0"/>
              </a:rPr>
              <a:t>Umsetzung in der Schule</a:t>
            </a:r>
          </a:p>
          <a:p>
            <a:pPr marL="342900" indent="-342900">
              <a:buFont typeface="Symbol" panose="05050102010706020507" pitchFamily="18" charset="2"/>
              <a:buChar char="-"/>
            </a:pPr>
            <a:r>
              <a:rPr lang="de-DE" b="1" dirty="0" smtClean="0">
                <a:solidFill>
                  <a:schemeClr val="accent5">
                    <a:lumMod val="50000"/>
                  </a:schemeClr>
                </a:solidFill>
                <a:latin typeface="Arial" panose="020B0604020202020204" pitchFamily="34" charset="0"/>
                <a:cs typeface="Arial" panose="020B0604020202020204" pitchFamily="34" charset="0"/>
              </a:rPr>
              <a:t>Evaluation </a:t>
            </a:r>
          </a:p>
          <a:p>
            <a:endParaRPr lang="de-DE" sz="2000" dirty="0" smtClean="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2" name="Diagramm 1"/>
          <p:cNvGraphicFramePr/>
          <p:nvPr>
            <p:extLst>
              <p:ext uri="{D42A27DB-BD31-4B8C-83A1-F6EECF244321}">
                <p14:modId xmlns:p14="http://schemas.microsoft.com/office/powerpoint/2010/main" val="1674294157"/>
              </p:ext>
            </p:extLst>
          </p:nvPr>
        </p:nvGraphicFramePr>
        <p:xfrm>
          <a:off x="3818780" y="2930415"/>
          <a:ext cx="5256402" cy="309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0042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smtClean="0">
                <a:solidFill>
                  <a:schemeClr val="accent5">
                    <a:lumMod val="50000"/>
                  </a:schemeClr>
                </a:solidFill>
              </a:rPr>
              <a:t>Wie sehen die Fachanforderungen aus?</a:t>
            </a:r>
            <a:endParaRPr lang="de-DE" sz="3200" b="1" dirty="0">
              <a:solidFill>
                <a:schemeClr val="accent5">
                  <a:lumMod val="50000"/>
                </a:schemeClr>
              </a:solidFill>
            </a:endParaRPr>
          </a:p>
        </p:txBody>
      </p:sp>
      <p:graphicFrame>
        <p:nvGraphicFramePr>
          <p:cNvPr id="4" name="Bildplatzhalter 3"/>
          <p:cNvGraphicFramePr>
            <a:graphicFrameLocks noGrp="1"/>
          </p:cNvGraphicFramePr>
          <p:nvPr>
            <p:ph type="pic" sz="quarter" idx="15"/>
            <p:extLst>
              <p:ext uri="{D42A27DB-BD31-4B8C-83A1-F6EECF244321}">
                <p14:modId xmlns:p14="http://schemas.microsoft.com/office/powerpoint/2010/main" val="3622894045"/>
              </p:ext>
            </p:extLst>
          </p:nvPr>
        </p:nvGraphicFramePr>
        <p:xfrm>
          <a:off x="332506" y="1952770"/>
          <a:ext cx="8626766" cy="3708400"/>
        </p:xfrm>
        <a:graphic>
          <a:graphicData uri="http://schemas.openxmlformats.org/drawingml/2006/table">
            <a:tbl>
              <a:tblPr firstRow="1" bandRow="1">
                <a:tableStyleId>{5C22544A-7EE6-4342-B048-85BDC9FD1C3A}</a:tableStyleId>
              </a:tblPr>
              <a:tblGrid>
                <a:gridCol w="4313383">
                  <a:extLst>
                    <a:ext uri="{9D8B030D-6E8A-4147-A177-3AD203B41FA5}">
                      <a16:colId xmlns="" xmlns:a16="http://schemas.microsoft.com/office/drawing/2014/main" val="20000"/>
                    </a:ext>
                  </a:extLst>
                </a:gridCol>
                <a:gridCol w="4313383">
                  <a:extLst>
                    <a:ext uri="{9D8B030D-6E8A-4147-A177-3AD203B41FA5}">
                      <a16:colId xmlns="" xmlns:a16="http://schemas.microsoft.com/office/drawing/2014/main" val="20001"/>
                    </a:ext>
                  </a:extLst>
                </a:gridCol>
              </a:tblGrid>
              <a:tr h="370840">
                <a:tc>
                  <a:txBody>
                    <a:bodyPr/>
                    <a:lstStyle/>
                    <a:p>
                      <a:r>
                        <a:rPr lang="de-DE" dirty="0" smtClean="0"/>
                        <a:t>I Allgemeinen</a:t>
                      </a:r>
                      <a:r>
                        <a:rPr lang="de-DE" baseline="0" dirty="0" smtClean="0"/>
                        <a:t> Teil</a:t>
                      </a:r>
                      <a:endParaRPr lang="de-DE" dirty="0"/>
                    </a:p>
                  </a:txBody>
                  <a:tcPr/>
                </a:tc>
                <a:tc>
                  <a:txBody>
                    <a:bodyPr/>
                    <a:lstStyle/>
                    <a:p>
                      <a:r>
                        <a:rPr lang="de-DE" dirty="0" smtClean="0"/>
                        <a:t>II Fachanforderungen</a:t>
                      </a:r>
                      <a:endParaRPr lang="de-DE" dirty="0"/>
                    </a:p>
                  </a:txBody>
                  <a:tcPr/>
                </a:tc>
                <a:extLst>
                  <a:ext uri="{0D108BD9-81ED-4DB2-BD59-A6C34878D82A}">
                    <a16:rowId xmlns="" xmlns:a16="http://schemas.microsoft.com/office/drawing/2014/main" val="10000"/>
                  </a:ext>
                </a:extLst>
              </a:tr>
              <a:tr h="370840">
                <a:tc>
                  <a:txBody>
                    <a:bodyPr/>
                    <a:lstStyle/>
                    <a:p>
                      <a:r>
                        <a:rPr lang="de-DE" dirty="0" smtClean="0"/>
                        <a:t>1 Geltungsbereich</a:t>
                      </a:r>
                      <a:endParaRPr lang="de-DE" dirty="0"/>
                    </a:p>
                  </a:txBody>
                  <a:tcPr/>
                </a:tc>
                <a:tc>
                  <a:txBody>
                    <a:bodyPr/>
                    <a:lstStyle/>
                    <a:p>
                      <a:r>
                        <a:rPr lang="de-DE" dirty="0" smtClean="0"/>
                        <a:t>1 Das Fach XY in der Primarstufe</a:t>
                      </a:r>
                      <a:endParaRPr lang="de-DE" dirty="0"/>
                    </a:p>
                  </a:txBody>
                  <a:tcPr/>
                </a:tc>
                <a:extLst>
                  <a:ext uri="{0D108BD9-81ED-4DB2-BD59-A6C34878D82A}">
                    <a16:rowId xmlns="" xmlns:a16="http://schemas.microsoft.com/office/drawing/2014/main" val="10001"/>
                  </a:ext>
                </a:extLst>
              </a:tr>
              <a:tr h="370840">
                <a:tc>
                  <a:txBody>
                    <a:bodyPr/>
                    <a:lstStyle/>
                    <a:p>
                      <a:r>
                        <a:rPr lang="de-DE" dirty="0" smtClean="0"/>
                        <a:t>2 Lernen und Unterricht</a:t>
                      </a:r>
                    </a:p>
                  </a:txBody>
                  <a:tcPr/>
                </a:tc>
                <a:tc>
                  <a:txBody>
                    <a:bodyPr/>
                    <a:lstStyle/>
                    <a:p>
                      <a:r>
                        <a:rPr lang="de-DE" dirty="0" smtClean="0"/>
                        <a:t>2</a:t>
                      </a:r>
                      <a:r>
                        <a:rPr lang="de-DE" baseline="0" dirty="0" smtClean="0"/>
                        <a:t> Kompetenzbereiche</a:t>
                      </a:r>
                      <a:endParaRPr lang="de-DE" dirty="0"/>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3 Grundsätze</a:t>
                      </a:r>
                      <a:r>
                        <a:rPr lang="de-DE" baseline="0" dirty="0" smtClean="0"/>
                        <a:t> der Leistungsbewertung</a:t>
                      </a:r>
                      <a:endParaRPr lang="de-DE" dirty="0" smtClean="0"/>
                    </a:p>
                  </a:txBody>
                  <a:tcPr/>
                </a:tc>
                <a:tc>
                  <a:txBody>
                    <a:bodyPr/>
                    <a:lstStyle/>
                    <a:p>
                      <a:r>
                        <a:rPr lang="de-DE" dirty="0" smtClean="0"/>
                        <a:t>3 Eingangsphase</a:t>
                      </a:r>
                      <a:endParaRPr lang="de-DE" dirty="0"/>
                    </a:p>
                  </a:txBody>
                  <a:tcPr/>
                </a:tc>
                <a:extLst>
                  <a:ext uri="{0D108BD9-81ED-4DB2-BD59-A6C34878D82A}">
                    <a16:rowId xmlns="" xmlns:a16="http://schemas.microsoft.com/office/drawing/2014/main" val="10003"/>
                  </a:ext>
                </a:extLst>
              </a:tr>
              <a:tr h="370840">
                <a:tc>
                  <a:txBody>
                    <a:bodyPr/>
                    <a:lstStyle/>
                    <a:p>
                      <a:endParaRPr lang="de-DE" dirty="0"/>
                    </a:p>
                  </a:txBody>
                  <a:tcPr/>
                </a:tc>
                <a:tc>
                  <a:txBody>
                    <a:bodyPr/>
                    <a:lstStyle/>
                    <a:p>
                      <a:r>
                        <a:rPr lang="de-DE" dirty="0" smtClean="0"/>
                        <a:t>4 Themen und Inhalte</a:t>
                      </a:r>
                      <a:endParaRPr lang="de-DE" dirty="0"/>
                    </a:p>
                  </a:txBody>
                  <a:tcPr/>
                </a:tc>
                <a:extLst>
                  <a:ext uri="{0D108BD9-81ED-4DB2-BD59-A6C34878D82A}">
                    <a16:rowId xmlns="" xmlns:a16="http://schemas.microsoft.com/office/drawing/2014/main" val="10004"/>
                  </a:ext>
                </a:extLst>
              </a:tr>
              <a:tr h="370840">
                <a:tc>
                  <a:txBody>
                    <a:bodyPr/>
                    <a:lstStyle/>
                    <a:p>
                      <a:endParaRPr lang="de-DE" dirty="0"/>
                    </a:p>
                  </a:txBody>
                  <a:tcPr/>
                </a:tc>
                <a:tc>
                  <a:txBody>
                    <a:bodyPr/>
                    <a:lstStyle/>
                    <a:p>
                      <a:r>
                        <a:rPr lang="de-DE" dirty="0" smtClean="0"/>
                        <a:t>5 Schulinternes Fachcurriculum</a:t>
                      </a:r>
                      <a:endParaRPr lang="de-DE" dirty="0"/>
                    </a:p>
                  </a:txBody>
                  <a:tcPr/>
                </a:tc>
                <a:extLst>
                  <a:ext uri="{0D108BD9-81ED-4DB2-BD59-A6C34878D82A}">
                    <a16:rowId xmlns="" xmlns:a16="http://schemas.microsoft.com/office/drawing/2014/main" val="10005"/>
                  </a:ext>
                </a:extLst>
              </a:tr>
              <a:tr h="370840">
                <a:tc>
                  <a:txBody>
                    <a:bodyPr/>
                    <a:lstStyle/>
                    <a:p>
                      <a:endParaRPr lang="de-DE" dirty="0"/>
                    </a:p>
                  </a:txBody>
                  <a:tcPr/>
                </a:tc>
                <a:tc>
                  <a:txBody>
                    <a:bodyPr/>
                    <a:lstStyle/>
                    <a:p>
                      <a:r>
                        <a:rPr lang="de-DE" dirty="0" smtClean="0"/>
                        <a:t>6 Leistungsbewertung</a:t>
                      </a:r>
                      <a:endParaRPr lang="de-DE" dirty="0"/>
                    </a:p>
                  </a:txBody>
                  <a:tcPr/>
                </a:tc>
                <a:extLst>
                  <a:ext uri="{0D108BD9-81ED-4DB2-BD59-A6C34878D82A}">
                    <a16:rowId xmlns="" xmlns:a16="http://schemas.microsoft.com/office/drawing/2014/main" val="10006"/>
                  </a:ext>
                </a:extLst>
              </a:tr>
              <a:tr h="370840">
                <a:tc>
                  <a:txBody>
                    <a:bodyPr/>
                    <a:lstStyle/>
                    <a:p>
                      <a:endParaRPr lang="de-DE" dirty="0"/>
                    </a:p>
                  </a:txBody>
                  <a:tcPr/>
                </a:tc>
                <a:tc>
                  <a:txBody>
                    <a:bodyPr/>
                    <a:lstStyle/>
                    <a:p>
                      <a:endParaRPr lang="de-DE" dirty="0"/>
                    </a:p>
                  </a:txBody>
                  <a:tcPr/>
                </a:tc>
                <a:extLst>
                  <a:ext uri="{0D108BD9-81ED-4DB2-BD59-A6C34878D82A}">
                    <a16:rowId xmlns="" xmlns:a16="http://schemas.microsoft.com/office/drawing/2014/main" val="10007"/>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III Anhang</a:t>
                      </a:r>
                    </a:p>
                  </a:txBody>
                  <a:tcPr>
                    <a:solidFill>
                      <a:schemeClr val="accent1"/>
                    </a:solidFill>
                  </a:tcPr>
                </a:tc>
                <a:tc hMerge="1">
                  <a:txBody>
                    <a:bodyPr/>
                    <a:lstStyle/>
                    <a:p>
                      <a:endParaRPr lang="de-DE" dirty="0"/>
                    </a:p>
                  </a:txBody>
                  <a:tcPr/>
                </a:tc>
                <a:extLst>
                  <a:ext uri="{0D108BD9-81ED-4DB2-BD59-A6C34878D82A}">
                    <a16:rowId xmlns="" xmlns:a16="http://schemas.microsoft.com/office/drawing/2014/main" val="10008"/>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Tabelle: Entwicklung Medienkompetenz</a:t>
                      </a:r>
                    </a:p>
                  </a:txBody>
                  <a:tcPr/>
                </a:tc>
                <a:tc hMerge="1">
                  <a:txBody>
                    <a:bodyPr/>
                    <a:lstStyle/>
                    <a:p>
                      <a:endParaRPr lang="de-DE"/>
                    </a:p>
                  </a:txBody>
                  <a:tcPr/>
                </a:tc>
                <a:extLst>
                  <a:ext uri="{0D108BD9-81ED-4DB2-BD59-A6C34878D82A}">
                    <a16:rowId xmlns="" xmlns:a16="http://schemas.microsoft.com/office/drawing/2014/main" val="10009"/>
                  </a:ext>
                </a:extLst>
              </a:tr>
            </a:tbl>
          </a:graphicData>
        </a:graphic>
      </p:graphicFrame>
      <p:sp>
        <p:nvSpPr>
          <p:cNvPr id="3" name="Freihandform 2"/>
          <p:cNvSpPr/>
          <p:nvPr/>
        </p:nvSpPr>
        <p:spPr>
          <a:xfrm>
            <a:off x="27709" y="1507553"/>
            <a:ext cx="4488918" cy="4653181"/>
          </a:xfrm>
          <a:custGeom>
            <a:avLst/>
            <a:gdLst>
              <a:gd name="connsiteX0" fmla="*/ 129309 w 4488918"/>
              <a:gd name="connsiteY0" fmla="*/ 404374 h 4653181"/>
              <a:gd name="connsiteX1" fmla="*/ 147782 w 4488918"/>
              <a:gd name="connsiteY1" fmla="*/ 321247 h 4653181"/>
              <a:gd name="connsiteX2" fmla="*/ 212436 w 4488918"/>
              <a:gd name="connsiteY2" fmla="*/ 284302 h 4653181"/>
              <a:gd name="connsiteX3" fmla="*/ 240146 w 4488918"/>
              <a:gd name="connsiteY3" fmla="*/ 265829 h 4653181"/>
              <a:gd name="connsiteX4" fmla="*/ 295564 w 4488918"/>
              <a:gd name="connsiteY4" fmla="*/ 256592 h 4653181"/>
              <a:gd name="connsiteX5" fmla="*/ 350982 w 4488918"/>
              <a:gd name="connsiteY5" fmla="*/ 238120 h 4653181"/>
              <a:gd name="connsiteX6" fmla="*/ 378691 w 4488918"/>
              <a:gd name="connsiteY6" fmla="*/ 228883 h 4653181"/>
              <a:gd name="connsiteX7" fmla="*/ 434109 w 4488918"/>
              <a:gd name="connsiteY7" fmla="*/ 182702 h 4653181"/>
              <a:gd name="connsiteX8" fmla="*/ 480291 w 4488918"/>
              <a:gd name="connsiteY8" fmla="*/ 164229 h 4653181"/>
              <a:gd name="connsiteX9" fmla="*/ 508000 w 4488918"/>
              <a:gd name="connsiteY9" fmla="*/ 145756 h 4653181"/>
              <a:gd name="connsiteX10" fmla="*/ 572655 w 4488918"/>
              <a:gd name="connsiteY10" fmla="*/ 118047 h 4653181"/>
              <a:gd name="connsiteX11" fmla="*/ 646546 w 4488918"/>
              <a:gd name="connsiteY11" fmla="*/ 81102 h 4653181"/>
              <a:gd name="connsiteX12" fmla="*/ 674255 w 4488918"/>
              <a:gd name="connsiteY12" fmla="*/ 71865 h 4653181"/>
              <a:gd name="connsiteX13" fmla="*/ 711200 w 4488918"/>
              <a:gd name="connsiteY13" fmla="*/ 53392 h 4653181"/>
              <a:gd name="connsiteX14" fmla="*/ 794327 w 4488918"/>
              <a:gd name="connsiteY14" fmla="*/ 34920 h 4653181"/>
              <a:gd name="connsiteX15" fmla="*/ 1136073 w 4488918"/>
              <a:gd name="connsiteY15" fmla="*/ 25683 h 4653181"/>
              <a:gd name="connsiteX16" fmla="*/ 1209964 w 4488918"/>
              <a:gd name="connsiteY16" fmla="*/ 34920 h 4653181"/>
              <a:gd name="connsiteX17" fmla="*/ 1293091 w 4488918"/>
              <a:gd name="connsiteY17" fmla="*/ 44156 h 4653181"/>
              <a:gd name="connsiteX18" fmla="*/ 1348509 w 4488918"/>
              <a:gd name="connsiteY18" fmla="*/ 53392 h 4653181"/>
              <a:gd name="connsiteX19" fmla="*/ 1597891 w 4488918"/>
              <a:gd name="connsiteY19" fmla="*/ 62629 h 4653181"/>
              <a:gd name="connsiteX20" fmla="*/ 1773382 w 4488918"/>
              <a:gd name="connsiteY20" fmla="*/ 90338 h 4653181"/>
              <a:gd name="connsiteX21" fmla="*/ 1939636 w 4488918"/>
              <a:gd name="connsiteY21" fmla="*/ 118047 h 4653181"/>
              <a:gd name="connsiteX22" fmla="*/ 2004291 w 4488918"/>
              <a:gd name="connsiteY22" fmla="*/ 127283 h 4653181"/>
              <a:gd name="connsiteX23" fmla="*/ 2290618 w 4488918"/>
              <a:gd name="connsiteY23" fmla="*/ 136520 h 4653181"/>
              <a:gd name="connsiteX24" fmla="*/ 2447636 w 4488918"/>
              <a:gd name="connsiteY24" fmla="*/ 164229 h 4653181"/>
              <a:gd name="connsiteX25" fmla="*/ 2493818 w 4488918"/>
              <a:gd name="connsiteY25" fmla="*/ 173465 h 4653181"/>
              <a:gd name="connsiteX26" fmla="*/ 2549236 w 4488918"/>
              <a:gd name="connsiteY26" fmla="*/ 182702 h 4653181"/>
              <a:gd name="connsiteX27" fmla="*/ 2586182 w 4488918"/>
              <a:gd name="connsiteY27" fmla="*/ 191938 h 4653181"/>
              <a:gd name="connsiteX28" fmla="*/ 2632364 w 4488918"/>
              <a:gd name="connsiteY28" fmla="*/ 201174 h 4653181"/>
              <a:gd name="connsiteX29" fmla="*/ 2687782 w 4488918"/>
              <a:gd name="connsiteY29" fmla="*/ 219647 h 4653181"/>
              <a:gd name="connsiteX30" fmla="*/ 2789382 w 4488918"/>
              <a:gd name="connsiteY30" fmla="*/ 228883 h 4653181"/>
              <a:gd name="connsiteX31" fmla="*/ 2854036 w 4488918"/>
              <a:gd name="connsiteY31" fmla="*/ 238120 h 4653181"/>
              <a:gd name="connsiteX32" fmla="*/ 2964873 w 4488918"/>
              <a:gd name="connsiteY32" fmla="*/ 256592 h 4653181"/>
              <a:gd name="connsiteX33" fmla="*/ 3057236 w 4488918"/>
              <a:gd name="connsiteY33" fmla="*/ 265829 h 4653181"/>
              <a:gd name="connsiteX34" fmla="*/ 3094182 w 4488918"/>
              <a:gd name="connsiteY34" fmla="*/ 275065 h 4653181"/>
              <a:gd name="connsiteX35" fmla="*/ 3195782 w 4488918"/>
              <a:gd name="connsiteY35" fmla="*/ 293538 h 4653181"/>
              <a:gd name="connsiteX36" fmla="*/ 3260436 w 4488918"/>
              <a:gd name="connsiteY36" fmla="*/ 321247 h 4653181"/>
              <a:gd name="connsiteX37" fmla="*/ 3315855 w 4488918"/>
              <a:gd name="connsiteY37" fmla="*/ 339720 h 4653181"/>
              <a:gd name="connsiteX38" fmla="*/ 3389746 w 4488918"/>
              <a:gd name="connsiteY38" fmla="*/ 376665 h 4653181"/>
              <a:gd name="connsiteX39" fmla="*/ 3417455 w 4488918"/>
              <a:gd name="connsiteY39" fmla="*/ 404374 h 4653181"/>
              <a:gd name="connsiteX40" fmla="*/ 3482109 w 4488918"/>
              <a:gd name="connsiteY40" fmla="*/ 441320 h 4653181"/>
              <a:gd name="connsiteX41" fmla="*/ 3519055 w 4488918"/>
              <a:gd name="connsiteY41" fmla="*/ 469029 h 4653181"/>
              <a:gd name="connsiteX42" fmla="*/ 3546764 w 4488918"/>
              <a:gd name="connsiteY42" fmla="*/ 487502 h 4653181"/>
              <a:gd name="connsiteX43" fmla="*/ 3574473 w 4488918"/>
              <a:gd name="connsiteY43" fmla="*/ 515211 h 4653181"/>
              <a:gd name="connsiteX44" fmla="*/ 3666836 w 4488918"/>
              <a:gd name="connsiteY44" fmla="*/ 579865 h 4653181"/>
              <a:gd name="connsiteX45" fmla="*/ 3694546 w 4488918"/>
              <a:gd name="connsiteY45" fmla="*/ 607574 h 4653181"/>
              <a:gd name="connsiteX46" fmla="*/ 3749964 w 4488918"/>
              <a:gd name="connsiteY46" fmla="*/ 635283 h 4653181"/>
              <a:gd name="connsiteX47" fmla="*/ 3768436 w 4488918"/>
              <a:gd name="connsiteY47" fmla="*/ 662992 h 4653181"/>
              <a:gd name="connsiteX48" fmla="*/ 3796146 w 4488918"/>
              <a:gd name="connsiteY48" fmla="*/ 681465 h 4653181"/>
              <a:gd name="connsiteX49" fmla="*/ 3833091 w 4488918"/>
              <a:gd name="connsiteY49" fmla="*/ 736883 h 4653181"/>
              <a:gd name="connsiteX50" fmla="*/ 3860800 w 4488918"/>
              <a:gd name="connsiteY50" fmla="*/ 764592 h 4653181"/>
              <a:gd name="connsiteX51" fmla="*/ 3870036 w 4488918"/>
              <a:gd name="connsiteY51" fmla="*/ 801538 h 4653181"/>
              <a:gd name="connsiteX52" fmla="*/ 3897746 w 4488918"/>
              <a:gd name="connsiteY52" fmla="*/ 866192 h 4653181"/>
              <a:gd name="connsiteX53" fmla="*/ 3906982 w 4488918"/>
              <a:gd name="connsiteY53" fmla="*/ 903138 h 4653181"/>
              <a:gd name="connsiteX54" fmla="*/ 3916218 w 4488918"/>
              <a:gd name="connsiteY54" fmla="*/ 930847 h 4653181"/>
              <a:gd name="connsiteX55" fmla="*/ 3925455 w 4488918"/>
              <a:gd name="connsiteY55" fmla="*/ 986265 h 4653181"/>
              <a:gd name="connsiteX56" fmla="*/ 3943927 w 4488918"/>
              <a:gd name="connsiteY56" fmla="*/ 1023211 h 4653181"/>
              <a:gd name="connsiteX57" fmla="*/ 3962400 w 4488918"/>
              <a:gd name="connsiteY57" fmla="*/ 1087865 h 4653181"/>
              <a:gd name="connsiteX58" fmla="*/ 3980873 w 4488918"/>
              <a:gd name="connsiteY58" fmla="*/ 1115574 h 4653181"/>
              <a:gd name="connsiteX59" fmla="*/ 4008582 w 4488918"/>
              <a:gd name="connsiteY59" fmla="*/ 1189465 h 4653181"/>
              <a:gd name="connsiteX60" fmla="*/ 4036291 w 4488918"/>
              <a:gd name="connsiteY60" fmla="*/ 1244883 h 4653181"/>
              <a:gd name="connsiteX61" fmla="*/ 4054764 w 4488918"/>
              <a:gd name="connsiteY61" fmla="*/ 1328011 h 4653181"/>
              <a:gd name="connsiteX62" fmla="*/ 4073236 w 4488918"/>
              <a:gd name="connsiteY62" fmla="*/ 1374192 h 4653181"/>
              <a:gd name="connsiteX63" fmla="*/ 4091709 w 4488918"/>
              <a:gd name="connsiteY63" fmla="*/ 1448083 h 4653181"/>
              <a:gd name="connsiteX64" fmla="*/ 4100946 w 4488918"/>
              <a:gd name="connsiteY64" fmla="*/ 1485029 h 4653181"/>
              <a:gd name="connsiteX65" fmla="*/ 4110182 w 4488918"/>
              <a:gd name="connsiteY65" fmla="*/ 1531211 h 4653181"/>
              <a:gd name="connsiteX66" fmla="*/ 4119418 w 4488918"/>
              <a:gd name="connsiteY66" fmla="*/ 1558920 h 4653181"/>
              <a:gd name="connsiteX67" fmla="*/ 4128655 w 4488918"/>
              <a:gd name="connsiteY67" fmla="*/ 1595865 h 4653181"/>
              <a:gd name="connsiteX68" fmla="*/ 4147127 w 4488918"/>
              <a:gd name="connsiteY68" fmla="*/ 1623574 h 4653181"/>
              <a:gd name="connsiteX69" fmla="*/ 4165600 w 4488918"/>
              <a:gd name="connsiteY69" fmla="*/ 1669756 h 4653181"/>
              <a:gd name="connsiteX70" fmla="*/ 4174836 w 4488918"/>
              <a:gd name="connsiteY70" fmla="*/ 1706702 h 4653181"/>
              <a:gd name="connsiteX71" fmla="*/ 4193309 w 4488918"/>
              <a:gd name="connsiteY71" fmla="*/ 1762120 h 4653181"/>
              <a:gd name="connsiteX72" fmla="*/ 4202546 w 4488918"/>
              <a:gd name="connsiteY72" fmla="*/ 1789829 h 4653181"/>
              <a:gd name="connsiteX73" fmla="*/ 4211782 w 4488918"/>
              <a:gd name="connsiteY73" fmla="*/ 1817538 h 4653181"/>
              <a:gd name="connsiteX74" fmla="*/ 4230255 w 4488918"/>
              <a:gd name="connsiteY74" fmla="*/ 1863720 h 4653181"/>
              <a:gd name="connsiteX75" fmla="*/ 4248727 w 4488918"/>
              <a:gd name="connsiteY75" fmla="*/ 1965320 h 4653181"/>
              <a:gd name="connsiteX76" fmla="*/ 4267200 w 4488918"/>
              <a:gd name="connsiteY76" fmla="*/ 2057683 h 4653181"/>
              <a:gd name="connsiteX77" fmla="*/ 4276436 w 4488918"/>
              <a:gd name="connsiteY77" fmla="*/ 2177756 h 4653181"/>
              <a:gd name="connsiteX78" fmla="*/ 4294909 w 4488918"/>
              <a:gd name="connsiteY78" fmla="*/ 2223938 h 4653181"/>
              <a:gd name="connsiteX79" fmla="*/ 4304146 w 4488918"/>
              <a:gd name="connsiteY79" fmla="*/ 2390192 h 4653181"/>
              <a:gd name="connsiteX80" fmla="*/ 4313382 w 4488918"/>
              <a:gd name="connsiteY80" fmla="*/ 2436374 h 4653181"/>
              <a:gd name="connsiteX81" fmla="*/ 4331855 w 4488918"/>
              <a:gd name="connsiteY81" fmla="*/ 2547211 h 4653181"/>
              <a:gd name="connsiteX82" fmla="*/ 4341091 w 4488918"/>
              <a:gd name="connsiteY82" fmla="*/ 2658047 h 4653181"/>
              <a:gd name="connsiteX83" fmla="*/ 4350327 w 4488918"/>
              <a:gd name="connsiteY83" fmla="*/ 2704229 h 4653181"/>
              <a:gd name="connsiteX84" fmla="*/ 4368800 w 4488918"/>
              <a:gd name="connsiteY84" fmla="*/ 2815065 h 4653181"/>
              <a:gd name="connsiteX85" fmla="*/ 4378036 w 4488918"/>
              <a:gd name="connsiteY85" fmla="*/ 2925902 h 4653181"/>
              <a:gd name="connsiteX86" fmla="*/ 4396509 w 4488918"/>
              <a:gd name="connsiteY86" fmla="*/ 2999792 h 4653181"/>
              <a:gd name="connsiteX87" fmla="*/ 4424218 w 4488918"/>
              <a:gd name="connsiteY87" fmla="*/ 3101392 h 4653181"/>
              <a:gd name="connsiteX88" fmla="*/ 4433455 w 4488918"/>
              <a:gd name="connsiteY88" fmla="*/ 3129102 h 4653181"/>
              <a:gd name="connsiteX89" fmla="*/ 4451927 w 4488918"/>
              <a:gd name="connsiteY89" fmla="*/ 3202992 h 4653181"/>
              <a:gd name="connsiteX90" fmla="*/ 4470400 w 4488918"/>
              <a:gd name="connsiteY90" fmla="*/ 3258411 h 4653181"/>
              <a:gd name="connsiteX91" fmla="*/ 4479636 w 4488918"/>
              <a:gd name="connsiteY91" fmla="*/ 3360011 h 4653181"/>
              <a:gd name="connsiteX92" fmla="*/ 4488873 w 4488918"/>
              <a:gd name="connsiteY92" fmla="*/ 3433902 h 4653181"/>
              <a:gd name="connsiteX93" fmla="*/ 4470400 w 4488918"/>
              <a:gd name="connsiteY93" fmla="*/ 3692520 h 4653181"/>
              <a:gd name="connsiteX94" fmla="*/ 4451927 w 4488918"/>
              <a:gd name="connsiteY94" fmla="*/ 3821829 h 4653181"/>
              <a:gd name="connsiteX95" fmla="*/ 4433455 w 4488918"/>
              <a:gd name="connsiteY95" fmla="*/ 3858774 h 4653181"/>
              <a:gd name="connsiteX96" fmla="*/ 4414982 w 4488918"/>
              <a:gd name="connsiteY96" fmla="*/ 3951138 h 4653181"/>
              <a:gd name="connsiteX97" fmla="*/ 4387273 w 4488918"/>
              <a:gd name="connsiteY97" fmla="*/ 3997320 h 4653181"/>
              <a:gd name="connsiteX98" fmla="*/ 4378036 w 4488918"/>
              <a:gd name="connsiteY98" fmla="*/ 4034265 h 4653181"/>
              <a:gd name="connsiteX99" fmla="*/ 4359564 w 4488918"/>
              <a:gd name="connsiteY99" fmla="*/ 4071211 h 4653181"/>
              <a:gd name="connsiteX100" fmla="*/ 4350327 w 4488918"/>
              <a:gd name="connsiteY100" fmla="*/ 4117392 h 4653181"/>
              <a:gd name="connsiteX101" fmla="*/ 4322618 w 4488918"/>
              <a:gd name="connsiteY101" fmla="*/ 4172811 h 4653181"/>
              <a:gd name="connsiteX102" fmla="*/ 4294909 w 4488918"/>
              <a:gd name="connsiteY102" fmla="*/ 4200520 h 4653181"/>
              <a:gd name="connsiteX103" fmla="*/ 4267200 w 4488918"/>
              <a:gd name="connsiteY103" fmla="*/ 4209756 h 4653181"/>
              <a:gd name="connsiteX104" fmla="*/ 4239491 w 4488918"/>
              <a:gd name="connsiteY104" fmla="*/ 4228229 h 4653181"/>
              <a:gd name="connsiteX105" fmla="*/ 4174836 w 4488918"/>
              <a:gd name="connsiteY105" fmla="*/ 4246702 h 4653181"/>
              <a:gd name="connsiteX106" fmla="*/ 4147127 w 4488918"/>
              <a:gd name="connsiteY106" fmla="*/ 4265174 h 4653181"/>
              <a:gd name="connsiteX107" fmla="*/ 4100946 w 4488918"/>
              <a:gd name="connsiteY107" fmla="*/ 4274411 h 4653181"/>
              <a:gd name="connsiteX108" fmla="*/ 3990109 w 4488918"/>
              <a:gd name="connsiteY108" fmla="*/ 4302120 h 4653181"/>
              <a:gd name="connsiteX109" fmla="*/ 3943927 w 4488918"/>
              <a:gd name="connsiteY109" fmla="*/ 4320592 h 4653181"/>
              <a:gd name="connsiteX110" fmla="*/ 3888509 w 4488918"/>
              <a:gd name="connsiteY110" fmla="*/ 4339065 h 4653181"/>
              <a:gd name="connsiteX111" fmla="*/ 3768436 w 4488918"/>
              <a:gd name="connsiteY111" fmla="*/ 4394483 h 4653181"/>
              <a:gd name="connsiteX112" fmla="*/ 3657600 w 4488918"/>
              <a:gd name="connsiteY112" fmla="*/ 4440665 h 4653181"/>
              <a:gd name="connsiteX113" fmla="*/ 3602182 w 4488918"/>
              <a:gd name="connsiteY113" fmla="*/ 4468374 h 4653181"/>
              <a:gd name="connsiteX114" fmla="*/ 3482109 w 4488918"/>
              <a:gd name="connsiteY114" fmla="*/ 4514556 h 4653181"/>
              <a:gd name="connsiteX115" fmla="*/ 3445164 w 4488918"/>
              <a:gd name="connsiteY115" fmla="*/ 4523792 h 4653181"/>
              <a:gd name="connsiteX116" fmla="*/ 3417455 w 4488918"/>
              <a:gd name="connsiteY116" fmla="*/ 4542265 h 4653181"/>
              <a:gd name="connsiteX117" fmla="*/ 3380509 w 4488918"/>
              <a:gd name="connsiteY117" fmla="*/ 4551502 h 4653181"/>
              <a:gd name="connsiteX118" fmla="*/ 3352800 w 4488918"/>
              <a:gd name="connsiteY118" fmla="*/ 4560738 h 4653181"/>
              <a:gd name="connsiteX119" fmla="*/ 3205018 w 4488918"/>
              <a:gd name="connsiteY119" fmla="*/ 4579211 h 4653181"/>
              <a:gd name="connsiteX120" fmla="*/ 3029527 w 4488918"/>
              <a:gd name="connsiteY120" fmla="*/ 4588447 h 4653181"/>
              <a:gd name="connsiteX121" fmla="*/ 2974109 w 4488918"/>
              <a:gd name="connsiteY121" fmla="*/ 4606920 h 4653181"/>
              <a:gd name="connsiteX122" fmla="*/ 1339273 w 4488918"/>
              <a:gd name="connsiteY122" fmla="*/ 4588447 h 4653181"/>
              <a:gd name="connsiteX123" fmla="*/ 1311564 w 4488918"/>
              <a:gd name="connsiteY123" fmla="*/ 4569974 h 4653181"/>
              <a:gd name="connsiteX124" fmla="*/ 1228436 w 4488918"/>
              <a:gd name="connsiteY124" fmla="*/ 4551502 h 4653181"/>
              <a:gd name="connsiteX125" fmla="*/ 1200727 w 4488918"/>
              <a:gd name="connsiteY125" fmla="*/ 4542265 h 4653181"/>
              <a:gd name="connsiteX126" fmla="*/ 1163782 w 4488918"/>
              <a:gd name="connsiteY126" fmla="*/ 4533029 h 4653181"/>
              <a:gd name="connsiteX127" fmla="*/ 1099127 w 4488918"/>
              <a:gd name="connsiteY127" fmla="*/ 4505320 h 4653181"/>
              <a:gd name="connsiteX128" fmla="*/ 979055 w 4488918"/>
              <a:gd name="connsiteY128" fmla="*/ 4486847 h 4653181"/>
              <a:gd name="connsiteX129" fmla="*/ 951346 w 4488918"/>
              <a:gd name="connsiteY129" fmla="*/ 4477611 h 4653181"/>
              <a:gd name="connsiteX130" fmla="*/ 914400 w 4488918"/>
              <a:gd name="connsiteY130" fmla="*/ 4468374 h 4653181"/>
              <a:gd name="connsiteX131" fmla="*/ 886691 w 4488918"/>
              <a:gd name="connsiteY131" fmla="*/ 4449902 h 4653181"/>
              <a:gd name="connsiteX132" fmla="*/ 831273 w 4488918"/>
              <a:gd name="connsiteY132" fmla="*/ 4431429 h 4653181"/>
              <a:gd name="connsiteX133" fmla="*/ 803564 w 4488918"/>
              <a:gd name="connsiteY133" fmla="*/ 4422192 h 4653181"/>
              <a:gd name="connsiteX134" fmla="*/ 729673 w 4488918"/>
              <a:gd name="connsiteY134" fmla="*/ 4403720 h 4653181"/>
              <a:gd name="connsiteX135" fmla="*/ 665018 w 4488918"/>
              <a:gd name="connsiteY135" fmla="*/ 4376011 h 4653181"/>
              <a:gd name="connsiteX136" fmla="*/ 609600 w 4488918"/>
              <a:gd name="connsiteY136" fmla="*/ 4366774 h 4653181"/>
              <a:gd name="connsiteX137" fmla="*/ 554182 w 4488918"/>
              <a:gd name="connsiteY137" fmla="*/ 4348302 h 4653181"/>
              <a:gd name="connsiteX138" fmla="*/ 508000 w 4488918"/>
              <a:gd name="connsiteY138" fmla="*/ 4339065 h 4653181"/>
              <a:gd name="connsiteX139" fmla="*/ 480291 w 4488918"/>
              <a:gd name="connsiteY139" fmla="*/ 4320592 h 4653181"/>
              <a:gd name="connsiteX140" fmla="*/ 452582 w 4488918"/>
              <a:gd name="connsiteY140" fmla="*/ 4311356 h 4653181"/>
              <a:gd name="connsiteX141" fmla="*/ 415636 w 4488918"/>
              <a:gd name="connsiteY141" fmla="*/ 4246702 h 4653181"/>
              <a:gd name="connsiteX142" fmla="*/ 387927 w 4488918"/>
              <a:gd name="connsiteY142" fmla="*/ 4218992 h 4653181"/>
              <a:gd name="connsiteX143" fmla="*/ 369455 w 4488918"/>
              <a:gd name="connsiteY143" fmla="*/ 4154338 h 4653181"/>
              <a:gd name="connsiteX144" fmla="*/ 350982 w 4488918"/>
              <a:gd name="connsiteY144" fmla="*/ 4089683 h 4653181"/>
              <a:gd name="connsiteX145" fmla="*/ 323273 w 4488918"/>
              <a:gd name="connsiteY145" fmla="*/ 4043502 h 4653181"/>
              <a:gd name="connsiteX146" fmla="*/ 314036 w 4488918"/>
              <a:gd name="connsiteY146" fmla="*/ 4015792 h 4653181"/>
              <a:gd name="connsiteX147" fmla="*/ 267855 w 4488918"/>
              <a:gd name="connsiteY147" fmla="*/ 3932665 h 4653181"/>
              <a:gd name="connsiteX148" fmla="*/ 240146 w 4488918"/>
              <a:gd name="connsiteY148" fmla="*/ 3895720 h 4653181"/>
              <a:gd name="connsiteX149" fmla="*/ 184727 w 4488918"/>
              <a:gd name="connsiteY149" fmla="*/ 3840302 h 4653181"/>
              <a:gd name="connsiteX150" fmla="*/ 157018 w 4488918"/>
              <a:gd name="connsiteY150" fmla="*/ 3784883 h 4653181"/>
              <a:gd name="connsiteX151" fmla="*/ 129309 w 4488918"/>
              <a:gd name="connsiteY151" fmla="*/ 3729465 h 4653181"/>
              <a:gd name="connsiteX152" fmla="*/ 110836 w 4488918"/>
              <a:gd name="connsiteY152" fmla="*/ 3627865 h 4653181"/>
              <a:gd name="connsiteX153" fmla="*/ 110836 w 4488918"/>
              <a:gd name="connsiteY153" fmla="*/ 2574920 h 4653181"/>
              <a:gd name="connsiteX154" fmla="*/ 101600 w 4488918"/>
              <a:gd name="connsiteY154" fmla="*/ 2547211 h 4653181"/>
              <a:gd name="connsiteX155" fmla="*/ 92364 w 4488918"/>
              <a:gd name="connsiteY155" fmla="*/ 2482556 h 4653181"/>
              <a:gd name="connsiteX156" fmla="*/ 73891 w 4488918"/>
              <a:gd name="connsiteY156" fmla="*/ 2445611 h 4653181"/>
              <a:gd name="connsiteX157" fmla="*/ 64655 w 4488918"/>
              <a:gd name="connsiteY157" fmla="*/ 2316302 h 4653181"/>
              <a:gd name="connsiteX158" fmla="*/ 36946 w 4488918"/>
              <a:gd name="connsiteY158" fmla="*/ 2177756 h 4653181"/>
              <a:gd name="connsiteX159" fmla="*/ 27709 w 4488918"/>
              <a:gd name="connsiteY159" fmla="*/ 2122338 h 4653181"/>
              <a:gd name="connsiteX160" fmla="*/ 18473 w 4488918"/>
              <a:gd name="connsiteY160" fmla="*/ 1854483 h 4653181"/>
              <a:gd name="connsiteX161" fmla="*/ 9236 w 4488918"/>
              <a:gd name="connsiteY161" fmla="*/ 1817538 h 4653181"/>
              <a:gd name="connsiteX162" fmla="*/ 0 w 4488918"/>
              <a:gd name="connsiteY162" fmla="*/ 1725174 h 4653181"/>
              <a:gd name="connsiteX163" fmla="*/ 9236 w 4488918"/>
              <a:gd name="connsiteY163" fmla="*/ 1189465 h 4653181"/>
              <a:gd name="connsiteX164" fmla="*/ 18473 w 4488918"/>
              <a:gd name="connsiteY164" fmla="*/ 589102 h 4653181"/>
              <a:gd name="connsiteX165" fmla="*/ 36946 w 4488918"/>
              <a:gd name="connsiteY165" fmla="*/ 533683 h 4653181"/>
              <a:gd name="connsiteX166" fmla="*/ 92364 w 4488918"/>
              <a:gd name="connsiteY166" fmla="*/ 450556 h 4653181"/>
              <a:gd name="connsiteX167" fmla="*/ 110836 w 4488918"/>
              <a:gd name="connsiteY167" fmla="*/ 422847 h 4653181"/>
              <a:gd name="connsiteX168" fmla="*/ 120073 w 4488918"/>
              <a:gd name="connsiteY168" fmla="*/ 395138 h 4653181"/>
              <a:gd name="connsiteX169" fmla="*/ 147782 w 4488918"/>
              <a:gd name="connsiteY169" fmla="*/ 376665 h 4653181"/>
              <a:gd name="connsiteX170" fmla="*/ 166255 w 4488918"/>
              <a:gd name="connsiteY170" fmla="*/ 321247 h 46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488918" h="4653181">
                <a:moveTo>
                  <a:pt x="129309" y="404374"/>
                </a:moveTo>
                <a:cubicBezTo>
                  <a:pt x="129403" y="403810"/>
                  <a:pt x="138209" y="333213"/>
                  <a:pt x="147782" y="321247"/>
                </a:cubicBezTo>
                <a:cubicBezTo>
                  <a:pt x="157258" y="309402"/>
                  <a:pt x="202386" y="290045"/>
                  <a:pt x="212436" y="284302"/>
                </a:cubicBezTo>
                <a:cubicBezTo>
                  <a:pt x="222074" y="278794"/>
                  <a:pt x="229615" y="269340"/>
                  <a:pt x="240146" y="265829"/>
                </a:cubicBezTo>
                <a:cubicBezTo>
                  <a:pt x="257912" y="259907"/>
                  <a:pt x="277396" y="261134"/>
                  <a:pt x="295564" y="256592"/>
                </a:cubicBezTo>
                <a:cubicBezTo>
                  <a:pt x="314454" y="251869"/>
                  <a:pt x="332509" y="244278"/>
                  <a:pt x="350982" y="238120"/>
                </a:cubicBezTo>
                <a:lnTo>
                  <a:pt x="378691" y="228883"/>
                </a:lnTo>
                <a:cubicBezTo>
                  <a:pt x="399120" y="208454"/>
                  <a:pt x="408389" y="195562"/>
                  <a:pt x="434109" y="182702"/>
                </a:cubicBezTo>
                <a:cubicBezTo>
                  <a:pt x="448939" y="175287"/>
                  <a:pt x="465462" y="171644"/>
                  <a:pt x="480291" y="164229"/>
                </a:cubicBezTo>
                <a:cubicBezTo>
                  <a:pt x="490220" y="159265"/>
                  <a:pt x="498362" y="151264"/>
                  <a:pt x="508000" y="145756"/>
                </a:cubicBezTo>
                <a:cubicBezTo>
                  <a:pt x="585548" y="101443"/>
                  <a:pt x="509332" y="146830"/>
                  <a:pt x="572655" y="118047"/>
                </a:cubicBezTo>
                <a:cubicBezTo>
                  <a:pt x="597724" y="106652"/>
                  <a:pt x="620422" y="89811"/>
                  <a:pt x="646546" y="81102"/>
                </a:cubicBezTo>
                <a:cubicBezTo>
                  <a:pt x="655782" y="78023"/>
                  <a:pt x="665306" y="75700"/>
                  <a:pt x="674255" y="71865"/>
                </a:cubicBezTo>
                <a:cubicBezTo>
                  <a:pt x="686910" y="66441"/>
                  <a:pt x="698308" y="58226"/>
                  <a:pt x="711200" y="53392"/>
                </a:cubicBezTo>
                <a:cubicBezTo>
                  <a:pt x="726104" y="47803"/>
                  <a:pt x="781790" y="37427"/>
                  <a:pt x="794327" y="34920"/>
                </a:cubicBezTo>
                <a:cubicBezTo>
                  <a:pt x="920735" y="-28284"/>
                  <a:pt x="828237" y="10666"/>
                  <a:pt x="1136073" y="25683"/>
                </a:cubicBezTo>
                <a:cubicBezTo>
                  <a:pt x="1160866" y="26892"/>
                  <a:pt x="1185312" y="32020"/>
                  <a:pt x="1209964" y="34920"/>
                </a:cubicBezTo>
                <a:cubicBezTo>
                  <a:pt x="1237653" y="38178"/>
                  <a:pt x="1265456" y="40471"/>
                  <a:pt x="1293091" y="44156"/>
                </a:cubicBezTo>
                <a:cubicBezTo>
                  <a:pt x="1311654" y="46631"/>
                  <a:pt x="1329816" y="52259"/>
                  <a:pt x="1348509" y="53392"/>
                </a:cubicBezTo>
                <a:cubicBezTo>
                  <a:pt x="1431541" y="58424"/>
                  <a:pt x="1514764" y="59550"/>
                  <a:pt x="1597891" y="62629"/>
                </a:cubicBezTo>
                <a:cubicBezTo>
                  <a:pt x="1878424" y="113636"/>
                  <a:pt x="1553915" y="56574"/>
                  <a:pt x="1773382" y="90338"/>
                </a:cubicBezTo>
                <a:cubicBezTo>
                  <a:pt x="1828911" y="98881"/>
                  <a:pt x="1884018" y="110102"/>
                  <a:pt x="1939636" y="118047"/>
                </a:cubicBezTo>
                <a:cubicBezTo>
                  <a:pt x="1961188" y="121126"/>
                  <a:pt x="1982551" y="126139"/>
                  <a:pt x="2004291" y="127283"/>
                </a:cubicBezTo>
                <a:cubicBezTo>
                  <a:pt x="2099651" y="132302"/>
                  <a:pt x="2195176" y="133441"/>
                  <a:pt x="2290618" y="136520"/>
                </a:cubicBezTo>
                <a:cubicBezTo>
                  <a:pt x="2378143" y="171529"/>
                  <a:pt x="2304801" y="147425"/>
                  <a:pt x="2447636" y="164229"/>
                </a:cubicBezTo>
                <a:cubicBezTo>
                  <a:pt x="2463227" y="166063"/>
                  <a:pt x="2478372" y="170657"/>
                  <a:pt x="2493818" y="173465"/>
                </a:cubicBezTo>
                <a:cubicBezTo>
                  <a:pt x="2512243" y="176815"/>
                  <a:pt x="2530872" y="179029"/>
                  <a:pt x="2549236" y="182702"/>
                </a:cubicBezTo>
                <a:cubicBezTo>
                  <a:pt x="2561684" y="185192"/>
                  <a:pt x="2573790" y="189184"/>
                  <a:pt x="2586182" y="191938"/>
                </a:cubicBezTo>
                <a:cubicBezTo>
                  <a:pt x="2601507" y="195343"/>
                  <a:pt x="2617218" y="197043"/>
                  <a:pt x="2632364" y="201174"/>
                </a:cubicBezTo>
                <a:cubicBezTo>
                  <a:pt x="2651150" y="206297"/>
                  <a:pt x="2668606" y="216263"/>
                  <a:pt x="2687782" y="219647"/>
                </a:cubicBezTo>
                <a:cubicBezTo>
                  <a:pt x="2721271" y="225557"/>
                  <a:pt x="2755584" y="225128"/>
                  <a:pt x="2789382" y="228883"/>
                </a:cubicBezTo>
                <a:cubicBezTo>
                  <a:pt x="2811019" y="231287"/>
                  <a:pt x="2832532" y="234725"/>
                  <a:pt x="2854036" y="238120"/>
                </a:cubicBezTo>
                <a:cubicBezTo>
                  <a:pt x="2891033" y="243962"/>
                  <a:pt x="2927604" y="252865"/>
                  <a:pt x="2964873" y="256592"/>
                </a:cubicBezTo>
                <a:lnTo>
                  <a:pt x="3057236" y="265829"/>
                </a:lnTo>
                <a:cubicBezTo>
                  <a:pt x="3069551" y="268908"/>
                  <a:pt x="3081692" y="272794"/>
                  <a:pt x="3094182" y="275065"/>
                </a:cubicBezTo>
                <a:cubicBezTo>
                  <a:pt x="3166122" y="288145"/>
                  <a:pt x="3140795" y="277828"/>
                  <a:pt x="3195782" y="293538"/>
                </a:cubicBezTo>
                <a:cubicBezTo>
                  <a:pt x="3247812" y="308403"/>
                  <a:pt x="3198861" y="296617"/>
                  <a:pt x="3260436" y="321247"/>
                </a:cubicBezTo>
                <a:cubicBezTo>
                  <a:pt x="3278516" y="328479"/>
                  <a:pt x="3299653" y="328919"/>
                  <a:pt x="3315855" y="339720"/>
                </a:cubicBezTo>
                <a:cubicBezTo>
                  <a:pt x="3357359" y="367389"/>
                  <a:pt x="3333257" y="354069"/>
                  <a:pt x="3389746" y="376665"/>
                </a:cubicBezTo>
                <a:cubicBezTo>
                  <a:pt x="3398982" y="385901"/>
                  <a:pt x="3407420" y="396012"/>
                  <a:pt x="3417455" y="404374"/>
                </a:cubicBezTo>
                <a:cubicBezTo>
                  <a:pt x="3447962" y="429797"/>
                  <a:pt x="3445974" y="418736"/>
                  <a:pt x="3482109" y="441320"/>
                </a:cubicBezTo>
                <a:cubicBezTo>
                  <a:pt x="3495163" y="449479"/>
                  <a:pt x="3506528" y="460081"/>
                  <a:pt x="3519055" y="469029"/>
                </a:cubicBezTo>
                <a:cubicBezTo>
                  <a:pt x="3528088" y="475481"/>
                  <a:pt x="3538236" y="480395"/>
                  <a:pt x="3546764" y="487502"/>
                </a:cubicBezTo>
                <a:cubicBezTo>
                  <a:pt x="3556799" y="495864"/>
                  <a:pt x="3564162" y="507192"/>
                  <a:pt x="3574473" y="515211"/>
                </a:cubicBezTo>
                <a:cubicBezTo>
                  <a:pt x="3631720" y="559736"/>
                  <a:pt x="3619743" y="539500"/>
                  <a:pt x="3666836" y="579865"/>
                </a:cubicBezTo>
                <a:cubicBezTo>
                  <a:pt x="3676754" y="588366"/>
                  <a:pt x="3684511" y="599212"/>
                  <a:pt x="3694546" y="607574"/>
                </a:cubicBezTo>
                <a:cubicBezTo>
                  <a:pt x="3718421" y="627469"/>
                  <a:pt x="3722191" y="626026"/>
                  <a:pt x="3749964" y="635283"/>
                </a:cubicBezTo>
                <a:cubicBezTo>
                  <a:pt x="3756121" y="644519"/>
                  <a:pt x="3760587" y="655143"/>
                  <a:pt x="3768436" y="662992"/>
                </a:cubicBezTo>
                <a:cubicBezTo>
                  <a:pt x="3776286" y="670842"/>
                  <a:pt x="3788836" y="673111"/>
                  <a:pt x="3796146" y="681465"/>
                </a:cubicBezTo>
                <a:cubicBezTo>
                  <a:pt x="3810766" y="698173"/>
                  <a:pt x="3820776" y="718410"/>
                  <a:pt x="3833091" y="736883"/>
                </a:cubicBezTo>
                <a:cubicBezTo>
                  <a:pt x="3840337" y="747751"/>
                  <a:pt x="3851564" y="755356"/>
                  <a:pt x="3860800" y="764592"/>
                </a:cubicBezTo>
                <a:cubicBezTo>
                  <a:pt x="3863879" y="776907"/>
                  <a:pt x="3865579" y="789652"/>
                  <a:pt x="3870036" y="801538"/>
                </a:cubicBezTo>
                <a:cubicBezTo>
                  <a:pt x="3899590" y="880350"/>
                  <a:pt x="3879398" y="801974"/>
                  <a:pt x="3897746" y="866192"/>
                </a:cubicBezTo>
                <a:cubicBezTo>
                  <a:pt x="3901233" y="878398"/>
                  <a:pt x="3903495" y="890932"/>
                  <a:pt x="3906982" y="903138"/>
                </a:cubicBezTo>
                <a:cubicBezTo>
                  <a:pt x="3909657" y="912499"/>
                  <a:pt x="3914106" y="921343"/>
                  <a:pt x="3916218" y="930847"/>
                </a:cubicBezTo>
                <a:cubicBezTo>
                  <a:pt x="3920281" y="949129"/>
                  <a:pt x="3920074" y="968327"/>
                  <a:pt x="3925455" y="986265"/>
                </a:cubicBezTo>
                <a:cubicBezTo>
                  <a:pt x="3929411" y="999453"/>
                  <a:pt x="3939092" y="1010319"/>
                  <a:pt x="3943927" y="1023211"/>
                </a:cubicBezTo>
                <a:cubicBezTo>
                  <a:pt x="3952800" y="1046872"/>
                  <a:pt x="3951240" y="1065546"/>
                  <a:pt x="3962400" y="1087865"/>
                </a:cubicBezTo>
                <a:cubicBezTo>
                  <a:pt x="3967364" y="1097794"/>
                  <a:pt x="3975909" y="1105645"/>
                  <a:pt x="3980873" y="1115574"/>
                </a:cubicBezTo>
                <a:cubicBezTo>
                  <a:pt x="4032758" y="1219342"/>
                  <a:pt x="3976607" y="1117520"/>
                  <a:pt x="4008582" y="1189465"/>
                </a:cubicBezTo>
                <a:cubicBezTo>
                  <a:pt x="4016970" y="1208338"/>
                  <a:pt x="4027903" y="1226010"/>
                  <a:pt x="4036291" y="1244883"/>
                </a:cubicBezTo>
                <a:cubicBezTo>
                  <a:pt x="4052702" y="1281807"/>
                  <a:pt x="4041517" y="1279438"/>
                  <a:pt x="4054764" y="1328011"/>
                </a:cubicBezTo>
                <a:cubicBezTo>
                  <a:pt x="4059126" y="1344006"/>
                  <a:pt x="4068360" y="1358346"/>
                  <a:pt x="4073236" y="1374192"/>
                </a:cubicBezTo>
                <a:cubicBezTo>
                  <a:pt x="4080702" y="1398458"/>
                  <a:pt x="4085551" y="1423453"/>
                  <a:pt x="4091709" y="1448083"/>
                </a:cubicBezTo>
                <a:cubicBezTo>
                  <a:pt x="4094788" y="1460398"/>
                  <a:pt x="4098457" y="1472581"/>
                  <a:pt x="4100946" y="1485029"/>
                </a:cubicBezTo>
                <a:cubicBezTo>
                  <a:pt x="4104025" y="1500423"/>
                  <a:pt x="4106375" y="1515981"/>
                  <a:pt x="4110182" y="1531211"/>
                </a:cubicBezTo>
                <a:cubicBezTo>
                  <a:pt x="4112543" y="1540656"/>
                  <a:pt x="4116743" y="1549559"/>
                  <a:pt x="4119418" y="1558920"/>
                </a:cubicBezTo>
                <a:cubicBezTo>
                  <a:pt x="4122905" y="1571126"/>
                  <a:pt x="4123655" y="1584197"/>
                  <a:pt x="4128655" y="1595865"/>
                </a:cubicBezTo>
                <a:cubicBezTo>
                  <a:pt x="4133028" y="1606068"/>
                  <a:pt x="4142163" y="1613645"/>
                  <a:pt x="4147127" y="1623574"/>
                </a:cubicBezTo>
                <a:cubicBezTo>
                  <a:pt x="4154542" y="1638404"/>
                  <a:pt x="4160357" y="1654027"/>
                  <a:pt x="4165600" y="1669756"/>
                </a:cubicBezTo>
                <a:cubicBezTo>
                  <a:pt x="4169614" y="1681799"/>
                  <a:pt x="4171188" y="1694543"/>
                  <a:pt x="4174836" y="1706702"/>
                </a:cubicBezTo>
                <a:cubicBezTo>
                  <a:pt x="4180431" y="1725353"/>
                  <a:pt x="4187151" y="1743647"/>
                  <a:pt x="4193309" y="1762120"/>
                </a:cubicBezTo>
                <a:lnTo>
                  <a:pt x="4202546" y="1789829"/>
                </a:lnTo>
                <a:cubicBezTo>
                  <a:pt x="4205625" y="1799065"/>
                  <a:pt x="4208166" y="1808498"/>
                  <a:pt x="4211782" y="1817538"/>
                </a:cubicBezTo>
                <a:lnTo>
                  <a:pt x="4230255" y="1863720"/>
                </a:lnTo>
                <a:cubicBezTo>
                  <a:pt x="4248396" y="1990710"/>
                  <a:pt x="4230066" y="1878233"/>
                  <a:pt x="4248727" y="1965320"/>
                </a:cubicBezTo>
                <a:cubicBezTo>
                  <a:pt x="4255306" y="1996020"/>
                  <a:pt x="4267200" y="2057683"/>
                  <a:pt x="4267200" y="2057683"/>
                </a:cubicBezTo>
                <a:cubicBezTo>
                  <a:pt x="4270279" y="2097707"/>
                  <a:pt x="4269837" y="2138160"/>
                  <a:pt x="4276436" y="2177756"/>
                </a:cubicBezTo>
                <a:cubicBezTo>
                  <a:pt x="4279162" y="2194110"/>
                  <a:pt x="4292765" y="2207497"/>
                  <a:pt x="4294909" y="2223938"/>
                </a:cubicBezTo>
                <a:cubicBezTo>
                  <a:pt x="4302088" y="2278975"/>
                  <a:pt x="4299338" y="2334897"/>
                  <a:pt x="4304146" y="2390192"/>
                </a:cubicBezTo>
                <a:cubicBezTo>
                  <a:pt x="4305506" y="2405832"/>
                  <a:pt x="4310654" y="2420914"/>
                  <a:pt x="4313382" y="2436374"/>
                </a:cubicBezTo>
                <a:cubicBezTo>
                  <a:pt x="4319891" y="2473259"/>
                  <a:pt x="4331855" y="2547211"/>
                  <a:pt x="4331855" y="2547211"/>
                </a:cubicBezTo>
                <a:cubicBezTo>
                  <a:pt x="4334934" y="2584156"/>
                  <a:pt x="4336759" y="2621228"/>
                  <a:pt x="4341091" y="2658047"/>
                </a:cubicBezTo>
                <a:cubicBezTo>
                  <a:pt x="4342925" y="2673638"/>
                  <a:pt x="4347746" y="2688744"/>
                  <a:pt x="4350327" y="2704229"/>
                </a:cubicBezTo>
                <a:cubicBezTo>
                  <a:pt x="4373240" y="2841707"/>
                  <a:pt x="4347034" y="2706228"/>
                  <a:pt x="4368800" y="2815065"/>
                </a:cubicBezTo>
                <a:cubicBezTo>
                  <a:pt x="4371879" y="2852011"/>
                  <a:pt x="4372536" y="2889238"/>
                  <a:pt x="4378036" y="2925902"/>
                </a:cubicBezTo>
                <a:cubicBezTo>
                  <a:pt x="4381802" y="2951009"/>
                  <a:pt x="4391530" y="2974897"/>
                  <a:pt x="4396509" y="2999792"/>
                </a:cubicBezTo>
                <a:cubicBezTo>
                  <a:pt x="4409564" y="3065064"/>
                  <a:pt x="4400783" y="3031085"/>
                  <a:pt x="4424218" y="3101392"/>
                </a:cubicBezTo>
                <a:cubicBezTo>
                  <a:pt x="4427297" y="3110629"/>
                  <a:pt x="4431094" y="3119656"/>
                  <a:pt x="4433455" y="3129102"/>
                </a:cubicBezTo>
                <a:cubicBezTo>
                  <a:pt x="4439612" y="3153732"/>
                  <a:pt x="4443899" y="3178907"/>
                  <a:pt x="4451927" y="3202992"/>
                </a:cubicBezTo>
                <a:lnTo>
                  <a:pt x="4470400" y="3258411"/>
                </a:lnTo>
                <a:cubicBezTo>
                  <a:pt x="4473479" y="3292278"/>
                  <a:pt x="4476076" y="3326192"/>
                  <a:pt x="4479636" y="3360011"/>
                </a:cubicBezTo>
                <a:cubicBezTo>
                  <a:pt x="4482235" y="3384697"/>
                  <a:pt x="4489562" y="3409090"/>
                  <a:pt x="4488873" y="3433902"/>
                </a:cubicBezTo>
                <a:cubicBezTo>
                  <a:pt x="4486473" y="3520294"/>
                  <a:pt x="4477029" y="3606349"/>
                  <a:pt x="4470400" y="3692520"/>
                </a:cubicBezTo>
                <a:cubicBezTo>
                  <a:pt x="4466542" y="3742674"/>
                  <a:pt x="4470126" y="3779364"/>
                  <a:pt x="4451927" y="3821829"/>
                </a:cubicBezTo>
                <a:cubicBezTo>
                  <a:pt x="4446503" y="3834484"/>
                  <a:pt x="4439612" y="3846459"/>
                  <a:pt x="4433455" y="3858774"/>
                </a:cubicBezTo>
                <a:cubicBezTo>
                  <a:pt x="4430052" y="3882596"/>
                  <a:pt x="4427878" y="3925346"/>
                  <a:pt x="4414982" y="3951138"/>
                </a:cubicBezTo>
                <a:cubicBezTo>
                  <a:pt x="4406954" y="3967195"/>
                  <a:pt x="4396509" y="3981926"/>
                  <a:pt x="4387273" y="3997320"/>
                </a:cubicBezTo>
                <a:cubicBezTo>
                  <a:pt x="4384194" y="4009635"/>
                  <a:pt x="4382493" y="4022379"/>
                  <a:pt x="4378036" y="4034265"/>
                </a:cubicBezTo>
                <a:cubicBezTo>
                  <a:pt x="4373201" y="4047157"/>
                  <a:pt x="4363918" y="4058149"/>
                  <a:pt x="4359564" y="4071211"/>
                </a:cubicBezTo>
                <a:cubicBezTo>
                  <a:pt x="4354600" y="4086104"/>
                  <a:pt x="4354135" y="4102162"/>
                  <a:pt x="4350327" y="4117392"/>
                </a:cubicBezTo>
                <a:cubicBezTo>
                  <a:pt x="4344375" y="4141199"/>
                  <a:pt x="4338745" y="4153459"/>
                  <a:pt x="4322618" y="4172811"/>
                </a:cubicBezTo>
                <a:cubicBezTo>
                  <a:pt x="4314256" y="4182846"/>
                  <a:pt x="4305777" y="4193274"/>
                  <a:pt x="4294909" y="4200520"/>
                </a:cubicBezTo>
                <a:cubicBezTo>
                  <a:pt x="4286808" y="4205920"/>
                  <a:pt x="4276436" y="4206677"/>
                  <a:pt x="4267200" y="4209756"/>
                </a:cubicBezTo>
                <a:cubicBezTo>
                  <a:pt x="4257964" y="4215914"/>
                  <a:pt x="4249694" y="4223856"/>
                  <a:pt x="4239491" y="4228229"/>
                </a:cubicBezTo>
                <a:cubicBezTo>
                  <a:pt x="4198036" y="4245995"/>
                  <a:pt x="4210803" y="4228719"/>
                  <a:pt x="4174836" y="4246702"/>
                </a:cubicBezTo>
                <a:cubicBezTo>
                  <a:pt x="4164907" y="4251666"/>
                  <a:pt x="4157521" y="4261276"/>
                  <a:pt x="4147127" y="4265174"/>
                </a:cubicBezTo>
                <a:cubicBezTo>
                  <a:pt x="4132428" y="4270686"/>
                  <a:pt x="4116091" y="4270280"/>
                  <a:pt x="4100946" y="4274411"/>
                </a:cubicBezTo>
                <a:cubicBezTo>
                  <a:pt x="3985947" y="4305774"/>
                  <a:pt x="4104949" y="4282979"/>
                  <a:pt x="3990109" y="4302120"/>
                </a:cubicBezTo>
                <a:cubicBezTo>
                  <a:pt x="3974715" y="4308277"/>
                  <a:pt x="3959509" y="4314926"/>
                  <a:pt x="3943927" y="4320592"/>
                </a:cubicBezTo>
                <a:cubicBezTo>
                  <a:pt x="3925627" y="4327246"/>
                  <a:pt x="3906189" y="4330905"/>
                  <a:pt x="3888509" y="4339065"/>
                </a:cubicBezTo>
                <a:cubicBezTo>
                  <a:pt x="3737052" y="4408970"/>
                  <a:pt x="3902235" y="4349886"/>
                  <a:pt x="3768436" y="4394483"/>
                </a:cubicBezTo>
                <a:cubicBezTo>
                  <a:pt x="3680832" y="4452887"/>
                  <a:pt x="3844909" y="4347010"/>
                  <a:pt x="3657600" y="4440665"/>
                </a:cubicBezTo>
                <a:cubicBezTo>
                  <a:pt x="3639127" y="4449901"/>
                  <a:pt x="3621103" y="4460096"/>
                  <a:pt x="3602182" y="4468374"/>
                </a:cubicBezTo>
                <a:cubicBezTo>
                  <a:pt x="3589041" y="4474123"/>
                  <a:pt x="3515362" y="4505055"/>
                  <a:pt x="3482109" y="4514556"/>
                </a:cubicBezTo>
                <a:cubicBezTo>
                  <a:pt x="3469903" y="4518043"/>
                  <a:pt x="3457479" y="4520713"/>
                  <a:pt x="3445164" y="4523792"/>
                </a:cubicBezTo>
                <a:cubicBezTo>
                  <a:pt x="3435928" y="4529950"/>
                  <a:pt x="3427658" y="4537892"/>
                  <a:pt x="3417455" y="4542265"/>
                </a:cubicBezTo>
                <a:cubicBezTo>
                  <a:pt x="3405787" y="4547266"/>
                  <a:pt x="3392715" y="4548015"/>
                  <a:pt x="3380509" y="4551502"/>
                </a:cubicBezTo>
                <a:cubicBezTo>
                  <a:pt x="3371148" y="4554177"/>
                  <a:pt x="3362245" y="4558377"/>
                  <a:pt x="3352800" y="4560738"/>
                </a:cubicBezTo>
                <a:cubicBezTo>
                  <a:pt x="3302121" y="4573407"/>
                  <a:pt x="3259761" y="4575561"/>
                  <a:pt x="3205018" y="4579211"/>
                </a:cubicBezTo>
                <a:cubicBezTo>
                  <a:pt x="3146570" y="4583108"/>
                  <a:pt x="3088024" y="4585368"/>
                  <a:pt x="3029527" y="4588447"/>
                </a:cubicBezTo>
                <a:cubicBezTo>
                  <a:pt x="3011054" y="4594605"/>
                  <a:pt x="2993581" y="4606811"/>
                  <a:pt x="2974109" y="4606920"/>
                </a:cubicBezTo>
                <a:cubicBezTo>
                  <a:pt x="2429137" y="4609964"/>
                  <a:pt x="1867982" y="4720621"/>
                  <a:pt x="1339273" y="4588447"/>
                </a:cubicBezTo>
                <a:cubicBezTo>
                  <a:pt x="1330037" y="4582289"/>
                  <a:pt x="1321493" y="4574938"/>
                  <a:pt x="1311564" y="4569974"/>
                </a:cubicBezTo>
                <a:cubicBezTo>
                  <a:pt x="1288827" y="4558606"/>
                  <a:pt x="1249718" y="4555049"/>
                  <a:pt x="1228436" y="4551502"/>
                </a:cubicBezTo>
                <a:cubicBezTo>
                  <a:pt x="1219200" y="4548423"/>
                  <a:pt x="1210088" y="4544940"/>
                  <a:pt x="1200727" y="4542265"/>
                </a:cubicBezTo>
                <a:cubicBezTo>
                  <a:pt x="1188521" y="4538778"/>
                  <a:pt x="1175668" y="4537486"/>
                  <a:pt x="1163782" y="4533029"/>
                </a:cubicBezTo>
                <a:cubicBezTo>
                  <a:pt x="1110905" y="4513200"/>
                  <a:pt x="1145006" y="4516790"/>
                  <a:pt x="1099127" y="4505320"/>
                </a:cubicBezTo>
                <a:cubicBezTo>
                  <a:pt x="1056806" y="4494739"/>
                  <a:pt x="1023935" y="4492457"/>
                  <a:pt x="979055" y="4486847"/>
                </a:cubicBezTo>
                <a:cubicBezTo>
                  <a:pt x="969819" y="4483768"/>
                  <a:pt x="960707" y="4480286"/>
                  <a:pt x="951346" y="4477611"/>
                </a:cubicBezTo>
                <a:cubicBezTo>
                  <a:pt x="939140" y="4474124"/>
                  <a:pt x="926068" y="4473375"/>
                  <a:pt x="914400" y="4468374"/>
                </a:cubicBezTo>
                <a:cubicBezTo>
                  <a:pt x="904197" y="4464001"/>
                  <a:pt x="896835" y="4454410"/>
                  <a:pt x="886691" y="4449902"/>
                </a:cubicBezTo>
                <a:cubicBezTo>
                  <a:pt x="868897" y="4441994"/>
                  <a:pt x="849746" y="4437587"/>
                  <a:pt x="831273" y="4431429"/>
                </a:cubicBezTo>
                <a:cubicBezTo>
                  <a:pt x="822037" y="4428350"/>
                  <a:pt x="813009" y="4424553"/>
                  <a:pt x="803564" y="4422192"/>
                </a:cubicBezTo>
                <a:lnTo>
                  <a:pt x="729673" y="4403720"/>
                </a:lnTo>
                <a:cubicBezTo>
                  <a:pt x="707080" y="4392424"/>
                  <a:pt x="689483" y="4381448"/>
                  <a:pt x="665018" y="4376011"/>
                </a:cubicBezTo>
                <a:cubicBezTo>
                  <a:pt x="646736" y="4371948"/>
                  <a:pt x="627768" y="4371316"/>
                  <a:pt x="609600" y="4366774"/>
                </a:cubicBezTo>
                <a:cubicBezTo>
                  <a:pt x="590710" y="4362051"/>
                  <a:pt x="573276" y="4352121"/>
                  <a:pt x="554182" y="4348302"/>
                </a:cubicBezTo>
                <a:lnTo>
                  <a:pt x="508000" y="4339065"/>
                </a:lnTo>
                <a:cubicBezTo>
                  <a:pt x="498764" y="4332907"/>
                  <a:pt x="490220" y="4325556"/>
                  <a:pt x="480291" y="4320592"/>
                </a:cubicBezTo>
                <a:cubicBezTo>
                  <a:pt x="471583" y="4316238"/>
                  <a:pt x="460185" y="4317438"/>
                  <a:pt x="452582" y="4311356"/>
                </a:cubicBezTo>
                <a:cubicBezTo>
                  <a:pt x="438039" y="4299721"/>
                  <a:pt x="424726" y="4259429"/>
                  <a:pt x="415636" y="4246702"/>
                </a:cubicBezTo>
                <a:cubicBezTo>
                  <a:pt x="408044" y="4236073"/>
                  <a:pt x="397163" y="4228229"/>
                  <a:pt x="387927" y="4218992"/>
                </a:cubicBezTo>
                <a:cubicBezTo>
                  <a:pt x="381770" y="4197441"/>
                  <a:pt x="375352" y="4175962"/>
                  <a:pt x="369455" y="4154338"/>
                </a:cubicBezTo>
                <a:cubicBezTo>
                  <a:pt x="365905" y="4141323"/>
                  <a:pt x="358059" y="4103837"/>
                  <a:pt x="350982" y="4089683"/>
                </a:cubicBezTo>
                <a:cubicBezTo>
                  <a:pt x="342954" y="4073626"/>
                  <a:pt x="331301" y="4059559"/>
                  <a:pt x="323273" y="4043502"/>
                </a:cubicBezTo>
                <a:cubicBezTo>
                  <a:pt x="318919" y="4034794"/>
                  <a:pt x="317871" y="4024741"/>
                  <a:pt x="314036" y="4015792"/>
                </a:cubicBezTo>
                <a:cubicBezTo>
                  <a:pt x="303472" y="3991142"/>
                  <a:pt x="281869" y="3953687"/>
                  <a:pt x="267855" y="3932665"/>
                </a:cubicBezTo>
                <a:cubicBezTo>
                  <a:pt x="259316" y="3919857"/>
                  <a:pt x="250444" y="3907162"/>
                  <a:pt x="240146" y="3895720"/>
                </a:cubicBezTo>
                <a:cubicBezTo>
                  <a:pt x="222669" y="3876302"/>
                  <a:pt x="199218" y="3862039"/>
                  <a:pt x="184727" y="3840302"/>
                </a:cubicBezTo>
                <a:cubicBezTo>
                  <a:pt x="131785" y="3760884"/>
                  <a:pt x="195261" y="3861369"/>
                  <a:pt x="157018" y="3784883"/>
                </a:cubicBezTo>
                <a:cubicBezTo>
                  <a:pt x="137754" y="3746356"/>
                  <a:pt x="138014" y="3770088"/>
                  <a:pt x="129309" y="3729465"/>
                </a:cubicBezTo>
                <a:cubicBezTo>
                  <a:pt x="122096" y="3695807"/>
                  <a:pt x="116994" y="3661732"/>
                  <a:pt x="110836" y="3627865"/>
                </a:cubicBezTo>
                <a:cubicBezTo>
                  <a:pt x="122048" y="3134576"/>
                  <a:pt x="126658" y="3152406"/>
                  <a:pt x="110836" y="2574920"/>
                </a:cubicBezTo>
                <a:cubicBezTo>
                  <a:pt x="110569" y="2565188"/>
                  <a:pt x="104679" y="2556447"/>
                  <a:pt x="101600" y="2547211"/>
                </a:cubicBezTo>
                <a:cubicBezTo>
                  <a:pt x="98521" y="2525659"/>
                  <a:pt x="98092" y="2503559"/>
                  <a:pt x="92364" y="2482556"/>
                </a:cubicBezTo>
                <a:cubicBezTo>
                  <a:pt x="88741" y="2469272"/>
                  <a:pt x="76155" y="2459192"/>
                  <a:pt x="73891" y="2445611"/>
                </a:cubicBezTo>
                <a:cubicBezTo>
                  <a:pt x="66787" y="2402986"/>
                  <a:pt x="68955" y="2359300"/>
                  <a:pt x="64655" y="2316302"/>
                </a:cubicBezTo>
                <a:cubicBezTo>
                  <a:pt x="60389" y="2273640"/>
                  <a:pt x="44873" y="2217393"/>
                  <a:pt x="36946" y="2177756"/>
                </a:cubicBezTo>
                <a:cubicBezTo>
                  <a:pt x="33273" y="2159392"/>
                  <a:pt x="30788" y="2140811"/>
                  <a:pt x="27709" y="2122338"/>
                </a:cubicBezTo>
                <a:cubicBezTo>
                  <a:pt x="24630" y="2033053"/>
                  <a:pt x="23878" y="1943657"/>
                  <a:pt x="18473" y="1854483"/>
                </a:cubicBezTo>
                <a:cubicBezTo>
                  <a:pt x="17705" y="1841812"/>
                  <a:pt x="11031" y="1830104"/>
                  <a:pt x="9236" y="1817538"/>
                </a:cubicBezTo>
                <a:cubicBezTo>
                  <a:pt x="4860" y="1786907"/>
                  <a:pt x="3079" y="1755962"/>
                  <a:pt x="0" y="1725174"/>
                </a:cubicBezTo>
                <a:cubicBezTo>
                  <a:pt x="3079" y="1546604"/>
                  <a:pt x="6332" y="1368038"/>
                  <a:pt x="9236" y="1189465"/>
                </a:cubicBezTo>
                <a:cubicBezTo>
                  <a:pt x="12490" y="989347"/>
                  <a:pt x="10023" y="789068"/>
                  <a:pt x="18473" y="589102"/>
                </a:cubicBezTo>
                <a:cubicBezTo>
                  <a:pt x="19295" y="569647"/>
                  <a:pt x="26145" y="549885"/>
                  <a:pt x="36946" y="533683"/>
                </a:cubicBezTo>
                <a:lnTo>
                  <a:pt x="92364" y="450556"/>
                </a:lnTo>
                <a:cubicBezTo>
                  <a:pt x="98521" y="441320"/>
                  <a:pt x="107325" y="433378"/>
                  <a:pt x="110836" y="422847"/>
                </a:cubicBezTo>
                <a:cubicBezTo>
                  <a:pt x="113915" y="413611"/>
                  <a:pt x="113991" y="402741"/>
                  <a:pt x="120073" y="395138"/>
                </a:cubicBezTo>
                <a:cubicBezTo>
                  <a:pt x="127008" y="386470"/>
                  <a:pt x="138546" y="382823"/>
                  <a:pt x="147782" y="376665"/>
                </a:cubicBezTo>
                <a:cubicBezTo>
                  <a:pt x="171378" y="341271"/>
                  <a:pt x="166255" y="360057"/>
                  <a:pt x="166255" y="321247"/>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01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sehen die Fachanforderungen aus?</a:t>
            </a:r>
            <a:endParaRPr lang="de-DE" dirty="0"/>
          </a:p>
        </p:txBody>
      </p:sp>
      <p:graphicFrame>
        <p:nvGraphicFramePr>
          <p:cNvPr id="4" name="Bildplatzhalter 3"/>
          <p:cNvGraphicFramePr>
            <a:graphicFrameLocks noGrp="1"/>
          </p:cNvGraphicFramePr>
          <p:nvPr>
            <p:ph type="pic" sz="quarter" idx="15"/>
            <p:extLst>
              <p:ext uri="{D42A27DB-BD31-4B8C-83A1-F6EECF244321}">
                <p14:modId xmlns:p14="http://schemas.microsoft.com/office/powerpoint/2010/main" val="3818875707"/>
              </p:ext>
            </p:extLst>
          </p:nvPr>
        </p:nvGraphicFramePr>
        <p:xfrm>
          <a:off x="332506" y="1952770"/>
          <a:ext cx="8626766" cy="3037840"/>
        </p:xfrm>
        <a:graphic>
          <a:graphicData uri="http://schemas.openxmlformats.org/drawingml/2006/table">
            <a:tbl>
              <a:tblPr firstRow="1" bandRow="1">
                <a:tableStyleId>{5C22544A-7EE6-4342-B048-85BDC9FD1C3A}</a:tableStyleId>
              </a:tblPr>
              <a:tblGrid>
                <a:gridCol w="720439">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6077527">
                  <a:extLst>
                    <a:ext uri="{9D8B030D-6E8A-4147-A177-3AD203B41FA5}">
                      <a16:colId xmlns="" xmlns:a16="http://schemas.microsoft.com/office/drawing/2014/main" val="20002"/>
                    </a:ext>
                  </a:extLst>
                </a:gridCol>
              </a:tblGrid>
              <a:tr h="370840">
                <a:tc gridSpan="2">
                  <a:txBody>
                    <a:bodyPr/>
                    <a:lstStyle/>
                    <a:p>
                      <a:r>
                        <a:rPr lang="de-DE" dirty="0" smtClean="0"/>
                        <a:t>I Allgemeinen</a:t>
                      </a:r>
                      <a:r>
                        <a:rPr lang="de-DE" baseline="0" dirty="0" smtClean="0"/>
                        <a:t> Teil</a:t>
                      </a:r>
                      <a:endParaRPr lang="de-DE" dirty="0"/>
                    </a:p>
                  </a:txBody>
                  <a:tcPr/>
                </a:tc>
                <a:tc hMerge="1">
                  <a:txBody>
                    <a:bodyPr/>
                    <a:lstStyle/>
                    <a:p>
                      <a:endParaRPr lang="de-DE"/>
                    </a:p>
                  </a:txBody>
                  <a:tcPr/>
                </a:tc>
                <a:tc>
                  <a:txBody>
                    <a:bodyPr/>
                    <a:lstStyle/>
                    <a:p>
                      <a:endParaRPr lang="de-DE" dirty="0"/>
                    </a:p>
                  </a:txBody>
                  <a:tcPr/>
                </a:tc>
                <a:extLst>
                  <a:ext uri="{0D108BD9-81ED-4DB2-BD59-A6C34878D82A}">
                    <a16:rowId xmlns="" xmlns:a16="http://schemas.microsoft.com/office/drawing/2014/main" val="10000"/>
                  </a:ext>
                </a:extLst>
              </a:tr>
              <a:tr h="370840">
                <a:tc gridSpan="3">
                  <a:txBody>
                    <a:bodyPr/>
                    <a:lstStyle/>
                    <a:p>
                      <a:r>
                        <a:rPr lang="de-DE" dirty="0" smtClean="0">
                          <a:effectLst>
                            <a:outerShdw blurRad="38100" dist="38100" dir="2700000" algn="tl">
                              <a:srgbClr val="000000">
                                <a:alpha val="43137"/>
                              </a:srgbClr>
                            </a:outerShdw>
                          </a:effectLst>
                        </a:rPr>
                        <a:t>1 Geltungsbereich und Regelungsgehalt</a:t>
                      </a:r>
                      <a:endParaRPr lang="de-DE" dirty="0">
                        <a:effectLst>
                          <a:outerShdw blurRad="38100" dist="38100" dir="2700000" algn="tl">
                            <a:srgbClr val="000000">
                              <a:alpha val="43137"/>
                            </a:srgbClr>
                          </a:outerShdw>
                        </a:effectLst>
                      </a:endParaRPr>
                    </a:p>
                  </a:txBody>
                  <a:tcPr/>
                </a:tc>
                <a:tc hMerge="1">
                  <a:txBody>
                    <a:bodyPr/>
                    <a:lstStyle/>
                    <a:p>
                      <a:endParaRPr lang="de-DE"/>
                    </a:p>
                  </a:txBody>
                  <a:tcPr/>
                </a:tc>
                <a:tc hMerge="1">
                  <a:txBody>
                    <a:bodyPr/>
                    <a:lstStyle/>
                    <a:p>
                      <a:endParaRPr lang="de-DE" dirty="0"/>
                    </a:p>
                  </a:txBody>
                  <a:tcPr/>
                </a:tc>
                <a:extLst>
                  <a:ext uri="{0D108BD9-81ED-4DB2-BD59-A6C34878D82A}">
                    <a16:rowId xmlns="" xmlns:a16="http://schemas.microsoft.com/office/drawing/2014/main" val="10001"/>
                  </a:ext>
                </a:extLst>
              </a:tr>
              <a:tr h="370840">
                <a:tc>
                  <a:txBody>
                    <a:bodyPr/>
                    <a:lstStyle/>
                    <a:p>
                      <a:endParaRPr lang="de-DE" dirty="0"/>
                    </a:p>
                  </a:txBody>
                  <a:tcPr/>
                </a:tc>
                <a:tc gridSpan="2">
                  <a:txBody>
                    <a:bodyPr/>
                    <a:lstStyle/>
                    <a:p>
                      <a:r>
                        <a:rPr lang="de-DE" b="1" dirty="0" smtClean="0"/>
                        <a:t>Gelten für die Grundschulen </a:t>
                      </a:r>
                      <a:r>
                        <a:rPr lang="de-DE" sz="1400" dirty="0" smtClean="0"/>
                        <a:t>(*</a:t>
                      </a:r>
                      <a:r>
                        <a:rPr lang="de-DE" sz="1400" baseline="0" dirty="0" smtClean="0"/>
                        <a:t>Schülerinnen </a:t>
                      </a:r>
                      <a:r>
                        <a:rPr lang="de-DE" sz="1400" baseline="0" dirty="0" smtClean="0"/>
                        <a:t>und Schüler mit </a:t>
                      </a:r>
                      <a:r>
                        <a:rPr lang="de-DE" sz="1400" baseline="0" dirty="0" err="1" smtClean="0"/>
                        <a:t>sonderpäd</a:t>
                      </a:r>
                      <a:r>
                        <a:rPr lang="de-DE" sz="1400" baseline="0" dirty="0" smtClean="0"/>
                        <a:t>. Förderbedarf)</a:t>
                      </a:r>
                      <a:endParaRPr lang="de-DE" dirty="0"/>
                    </a:p>
                  </a:txBody>
                  <a:tcPr/>
                </a:tc>
                <a:tc hMerge="1">
                  <a:txBody>
                    <a:bodyPr/>
                    <a:lstStyle/>
                    <a:p>
                      <a:endParaRPr lang="de-DE" dirty="0"/>
                    </a:p>
                  </a:txBody>
                  <a:tcPr/>
                </a:tc>
                <a:extLst>
                  <a:ext uri="{0D108BD9-81ED-4DB2-BD59-A6C34878D82A}">
                    <a16:rowId xmlns="" xmlns:a16="http://schemas.microsoft.com/office/drawing/2014/main" val="10002"/>
                  </a:ext>
                </a:extLst>
              </a:tr>
              <a:tr h="370840">
                <a:tc>
                  <a:txBody>
                    <a:bodyPr/>
                    <a:lstStyle/>
                    <a:p>
                      <a:endParaRPr lang="de-DE" dirty="0"/>
                    </a:p>
                  </a:txBody>
                  <a:tcPr/>
                </a:tc>
                <a:tc gridSpan="2">
                  <a:txBody>
                    <a:bodyPr/>
                    <a:lstStyle/>
                    <a:p>
                      <a:r>
                        <a:rPr lang="de-DE" b="1" dirty="0" smtClean="0"/>
                        <a:t>Grundlagen: </a:t>
                      </a:r>
                      <a:r>
                        <a:rPr lang="de-DE" dirty="0" smtClean="0"/>
                        <a:t>Schulgesetz,</a:t>
                      </a:r>
                      <a:r>
                        <a:rPr lang="de-DE" baseline="0" dirty="0" smtClean="0"/>
                        <a:t> </a:t>
                      </a:r>
                      <a:r>
                        <a:rPr lang="de-DE" dirty="0" smtClean="0"/>
                        <a:t>Bildungsstandards, </a:t>
                      </a:r>
                      <a:r>
                        <a:rPr lang="de-DE" dirty="0" smtClean="0"/>
                        <a:t>KMK-Regelungen</a:t>
                      </a:r>
                      <a:endParaRPr lang="de-DE" dirty="0"/>
                    </a:p>
                  </a:txBody>
                  <a:tcPr/>
                </a:tc>
                <a:tc hMerge="1">
                  <a:txBody>
                    <a:bodyPr/>
                    <a:lstStyle/>
                    <a:p>
                      <a:endParaRPr lang="de-DE" dirty="0"/>
                    </a:p>
                  </a:txBody>
                  <a:tcPr/>
                </a:tc>
                <a:extLst>
                  <a:ext uri="{0D108BD9-81ED-4DB2-BD59-A6C34878D82A}">
                    <a16:rowId xmlns="" xmlns:a16="http://schemas.microsoft.com/office/drawing/2014/main" val="10003"/>
                  </a:ext>
                </a:extLst>
              </a:tr>
              <a:tr h="370840">
                <a:tc>
                  <a:txBody>
                    <a:bodyPr/>
                    <a:lstStyle/>
                    <a:p>
                      <a:endParaRPr lang="de-DE"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Ziel des Unterrichts in der Primarstufe</a:t>
                      </a:r>
                      <a:r>
                        <a:rPr lang="de-DE" dirty="0" smtClean="0"/>
                        <a:t>: grundlegende Allgemeinbildung </a:t>
                      </a:r>
                      <a:r>
                        <a:rPr lang="de-DE" b="1" dirty="0" smtClean="0"/>
                        <a:t>Gliederung</a:t>
                      </a:r>
                      <a:r>
                        <a:rPr lang="de-DE" dirty="0" smtClean="0"/>
                        <a:t>: Eingangsphase und Jahrgangsstufen</a:t>
                      </a:r>
                      <a:r>
                        <a:rPr lang="de-DE" baseline="0" dirty="0" smtClean="0"/>
                        <a:t> 3 und 4</a:t>
                      </a:r>
                      <a:r>
                        <a:rPr lang="de-DE" dirty="0" smtClean="0"/>
                        <a:t/>
                      </a:r>
                      <a:br>
                        <a:rPr lang="de-DE" dirty="0" smtClean="0"/>
                      </a:br>
                      <a:r>
                        <a:rPr lang="de-DE" b="1" dirty="0" smtClean="0"/>
                        <a:t>Anschluss</a:t>
                      </a:r>
                      <a:r>
                        <a:rPr lang="de-DE" dirty="0" smtClean="0"/>
                        <a:t>: Wechsel in die weiterführende allgemein</a:t>
                      </a:r>
                      <a:r>
                        <a:rPr lang="de-DE" baseline="0" dirty="0" smtClean="0"/>
                        <a:t> bildende Schule</a:t>
                      </a:r>
                      <a:endParaRPr lang="de-DE" dirty="0" smtClean="0"/>
                    </a:p>
                  </a:txBody>
                  <a:tcPr/>
                </a:tc>
                <a:tc hMerge="1">
                  <a:txBody>
                    <a:bodyPr/>
                    <a:lstStyle/>
                    <a:p>
                      <a:endParaRPr lang="de-DE" dirty="0"/>
                    </a:p>
                  </a:txBody>
                  <a:tcPr/>
                </a:tc>
                <a:extLst>
                  <a:ext uri="{0D108BD9-81ED-4DB2-BD59-A6C34878D82A}">
                    <a16:rowId xmlns="" xmlns:a16="http://schemas.microsoft.com/office/drawing/2014/main" val="10004"/>
                  </a:ext>
                </a:extLst>
              </a:tr>
              <a:tr h="370840">
                <a:tc>
                  <a:txBody>
                    <a:bodyPr/>
                    <a:lstStyle/>
                    <a:p>
                      <a:endParaRPr lang="de-DE"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Enthält Rahmenvorgaben allgemeiner Art  für die Schulen (z. B. zum schulinternen Fachcurriculum)</a:t>
                      </a:r>
                      <a:r>
                        <a:rPr lang="de-DE" baseline="0" dirty="0" smtClean="0"/>
                        <a:t> und </a:t>
                      </a:r>
                      <a:r>
                        <a:rPr lang="de-DE" dirty="0" smtClean="0"/>
                        <a:t>für die fachspezifischen Teile</a:t>
                      </a:r>
                    </a:p>
                  </a:txBody>
                  <a:tcPr/>
                </a:tc>
                <a:tc hMerge="1">
                  <a:txBody>
                    <a:bodyPr/>
                    <a:lstStyle/>
                    <a:p>
                      <a:endParaRPr lang="de-DE"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8979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sehen die Fachanforderungen aus?</a:t>
            </a:r>
            <a:endParaRPr lang="de-DE" dirty="0"/>
          </a:p>
        </p:txBody>
      </p:sp>
      <p:graphicFrame>
        <p:nvGraphicFramePr>
          <p:cNvPr id="4" name="Bildplatzhalter 3"/>
          <p:cNvGraphicFramePr>
            <a:graphicFrameLocks noGrp="1"/>
          </p:cNvGraphicFramePr>
          <p:nvPr>
            <p:ph type="pic" sz="quarter" idx="15"/>
            <p:extLst>
              <p:ext uri="{D42A27DB-BD31-4B8C-83A1-F6EECF244321}">
                <p14:modId xmlns:p14="http://schemas.microsoft.com/office/powerpoint/2010/main" val="1598592628"/>
              </p:ext>
            </p:extLst>
          </p:nvPr>
        </p:nvGraphicFramePr>
        <p:xfrm>
          <a:off x="332506" y="1952770"/>
          <a:ext cx="8626766" cy="3510280"/>
        </p:xfrm>
        <a:graphic>
          <a:graphicData uri="http://schemas.openxmlformats.org/drawingml/2006/table">
            <a:tbl>
              <a:tblPr firstRow="1" bandRow="1">
                <a:tableStyleId>{5C22544A-7EE6-4342-B048-85BDC9FD1C3A}</a:tableStyleId>
              </a:tblPr>
              <a:tblGrid>
                <a:gridCol w="720439">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6077527">
                  <a:extLst>
                    <a:ext uri="{9D8B030D-6E8A-4147-A177-3AD203B41FA5}">
                      <a16:colId xmlns="" xmlns:a16="http://schemas.microsoft.com/office/drawing/2014/main" val="20002"/>
                    </a:ext>
                  </a:extLst>
                </a:gridCol>
              </a:tblGrid>
              <a:tr h="370840">
                <a:tc gridSpan="2">
                  <a:txBody>
                    <a:bodyPr/>
                    <a:lstStyle/>
                    <a:p>
                      <a:r>
                        <a:rPr lang="de-DE" dirty="0" smtClean="0"/>
                        <a:t>I Allgemeinen</a:t>
                      </a:r>
                      <a:r>
                        <a:rPr lang="de-DE" baseline="0" dirty="0" smtClean="0"/>
                        <a:t> Teil</a:t>
                      </a:r>
                      <a:endParaRPr lang="de-DE" dirty="0"/>
                    </a:p>
                  </a:txBody>
                  <a:tcPr/>
                </a:tc>
                <a:tc hMerge="1">
                  <a:txBody>
                    <a:bodyPr/>
                    <a:lstStyle/>
                    <a:p>
                      <a:endParaRPr lang="de-DE"/>
                    </a:p>
                  </a:txBody>
                  <a:tcPr/>
                </a:tc>
                <a:tc>
                  <a:txBody>
                    <a:bodyPr/>
                    <a:lstStyle/>
                    <a:p>
                      <a:endParaRPr lang="de-DE" dirty="0"/>
                    </a:p>
                  </a:txBody>
                  <a:tcPr/>
                </a:tc>
                <a:extLst>
                  <a:ext uri="{0D108BD9-81ED-4DB2-BD59-A6C34878D82A}">
                    <a16:rowId xmlns="" xmlns:a16="http://schemas.microsoft.com/office/drawing/2014/main" val="10000"/>
                  </a:ext>
                </a:extLst>
              </a:tr>
              <a:tr h="370840">
                <a:tc gridSpan="3">
                  <a:txBody>
                    <a:bodyPr/>
                    <a:lstStyle/>
                    <a:p>
                      <a:r>
                        <a:rPr lang="de-DE" dirty="0" smtClean="0">
                          <a:effectLst>
                            <a:outerShdw blurRad="38100" dist="38100" dir="2700000" algn="tl">
                              <a:srgbClr val="000000">
                                <a:alpha val="43137"/>
                              </a:srgbClr>
                            </a:outerShdw>
                          </a:effectLst>
                        </a:rPr>
                        <a:t>2 Lernen und Unterricht</a:t>
                      </a:r>
                      <a:endParaRPr lang="de-DE" dirty="0">
                        <a:effectLst>
                          <a:outerShdw blurRad="38100" dist="38100" dir="2700000" algn="tl">
                            <a:srgbClr val="000000">
                              <a:alpha val="43137"/>
                            </a:srgbClr>
                          </a:outerShdw>
                        </a:effectLst>
                      </a:endParaRPr>
                    </a:p>
                  </a:txBody>
                  <a:tcPr/>
                </a:tc>
                <a:tc hMerge="1">
                  <a:txBody>
                    <a:bodyPr/>
                    <a:lstStyle/>
                    <a:p>
                      <a:endParaRPr lang="de-DE"/>
                    </a:p>
                  </a:txBody>
                  <a:tcPr/>
                </a:tc>
                <a:tc hMerge="1">
                  <a:txBody>
                    <a:bodyPr/>
                    <a:lstStyle/>
                    <a:p>
                      <a:endParaRPr lang="de-DE" dirty="0"/>
                    </a:p>
                  </a:txBody>
                  <a:tcPr/>
                </a:tc>
                <a:extLst>
                  <a:ext uri="{0D108BD9-81ED-4DB2-BD59-A6C34878D82A}">
                    <a16:rowId xmlns="" xmlns:a16="http://schemas.microsoft.com/office/drawing/2014/main" val="10001"/>
                  </a:ext>
                </a:extLst>
              </a:tr>
              <a:tr h="370840">
                <a:tc>
                  <a:txBody>
                    <a:bodyPr/>
                    <a:lstStyle/>
                    <a:p>
                      <a:r>
                        <a:rPr lang="de-DE" dirty="0" smtClean="0"/>
                        <a:t>2.1</a:t>
                      </a:r>
                      <a:endParaRPr lang="de-DE" dirty="0"/>
                    </a:p>
                  </a:txBody>
                  <a:tcPr/>
                </a:tc>
                <a:tc gridSpan="2">
                  <a:txBody>
                    <a:bodyPr/>
                    <a:lstStyle/>
                    <a:p>
                      <a:r>
                        <a:rPr lang="de-DE" dirty="0" smtClean="0"/>
                        <a:t>Kompetenzorientierung (Kompetenz fachbezogen</a:t>
                      </a:r>
                      <a:r>
                        <a:rPr lang="de-DE" baseline="0" dirty="0" smtClean="0"/>
                        <a:t> und überfachlich</a:t>
                      </a:r>
                      <a:r>
                        <a:rPr lang="de-DE" dirty="0" smtClean="0"/>
                        <a:t>)</a:t>
                      </a:r>
                      <a:endParaRPr lang="de-DE" dirty="0"/>
                    </a:p>
                  </a:txBody>
                  <a:tcPr/>
                </a:tc>
                <a:tc hMerge="1">
                  <a:txBody>
                    <a:bodyPr/>
                    <a:lstStyle/>
                    <a:p>
                      <a:endParaRPr lang="de-DE" dirty="0"/>
                    </a:p>
                  </a:txBody>
                  <a:tcPr/>
                </a:tc>
                <a:extLst>
                  <a:ext uri="{0D108BD9-81ED-4DB2-BD59-A6C34878D82A}">
                    <a16:rowId xmlns="" xmlns:a16="http://schemas.microsoft.com/office/drawing/2014/main" val="10002"/>
                  </a:ext>
                </a:extLst>
              </a:tr>
              <a:tr h="370840">
                <a:tc>
                  <a:txBody>
                    <a:bodyPr/>
                    <a:lstStyle/>
                    <a:p>
                      <a:r>
                        <a:rPr lang="de-DE" dirty="0" smtClean="0"/>
                        <a:t>2.2</a:t>
                      </a:r>
                      <a:endParaRPr lang="de-DE" dirty="0"/>
                    </a:p>
                  </a:txBody>
                  <a:tcPr/>
                </a:tc>
                <a:tc gridSpan="2">
                  <a:txBody>
                    <a:bodyPr/>
                    <a:lstStyle/>
                    <a:p>
                      <a:r>
                        <a:rPr lang="de-DE" dirty="0" smtClean="0"/>
                        <a:t>Kernprobleme als zentrale Herausforderungen (</a:t>
                      </a:r>
                      <a:r>
                        <a:rPr lang="de-DE" baseline="0" dirty="0" smtClean="0"/>
                        <a:t>fächerübergreifende Inhalte)</a:t>
                      </a:r>
                      <a:endParaRPr lang="de-DE" dirty="0"/>
                    </a:p>
                  </a:txBody>
                  <a:tcPr/>
                </a:tc>
                <a:tc hMerge="1">
                  <a:txBody>
                    <a:bodyPr/>
                    <a:lstStyle/>
                    <a:p>
                      <a:endParaRPr lang="de-DE" dirty="0"/>
                    </a:p>
                  </a:txBody>
                  <a:tcPr/>
                </a:tc>
                <a:extLst>
                  <a:ext uri="{0D108BD9-81ED-4DB2-BD59-A6C34878D82A}">
                    <a16:rowId xmlns="" xmlns:a16="http://schemas.microsoft.com/office/drawing/2014/main" val="10003"/>
                  </a:ext>
                </a:extLst>
              </a:tr>
              <a:tr h="370840">
                <a:tc>
                  <a:txBody>
                    <a:bodyPr/>
                    <a:lstStyle/>
                    <a:p>
                      <a:r>
                        <a:rPr lang="de-DE" dirty="0" smtClean="0"/>
                        <a:t>2.3</a:t>
                      </a:r>
                      <a:endParaRPr lang="de-DE" dirty="0"/>
                    </a:p>
                  </a:txBody>
                  <a:tcPr/>
                </a:tc>
                <a:tc gridSpan="2">
                  <a:txBody>
                    <a:bodyPr/>
                    <a:lstStyle/>
                    <a:p>
                      <a:r>
                        <a:rPr lang="de-DE" dirty="0" smtClean="0"/>
                        <a:t>Leitbild Unterricht (guter Unterricht)</a:t>
                      </a:r>
                      <a:endParaRPr lang="de-DE" dirty="0"/>
                    </a:p>
                  </a:txBody>
                  <a:tcPr/>
                </a:tc>
                <a:tc hMerge="1">
                  <a:txBody>
                    <a:bodyPr/>
                    <a:lstStyle/>
                    <a:p>
                      <a:endParaRPr lang="de-DE" dirty="0"/>
                    </a:p>
                  </a:txBody>
                  <a:tcPr/>
                </a:tc>
                <a:extLst>
                  <a:ext uri="{0D108BD9-81ED-4DB2-BD59-A6C34878D82A}">
                    <a16:rowId xmlns="" xmlns:a16="http://schemas.microsoft.com/office/drawing/2014/main" val="10004"/>
                  </a:ext>
                </a:extLst>
              </a:tr>
              <a:tr h="370840">
                <a:tc>
                  <a:txBody>
                    <a:bodyPr/>
                    <a:lstStyle/>
                    <a:p>
                      <a:r>
                        <a:rPr lang="de-DE" dirty="0" smtClean="0"/>
                        <a:t>2.4</a:t>
                      </a:r>
                      <a:endParaRPr lang="de-DE" dirty="0"/>
                    </a:p>
                  </a:txBody>
                  <a:tcPr/>
                </a:tc>
                <a:tc gridSpan="2">
                  <a:txBody>
                    <a:bodyPr/>
                    <a:lstStyle/>
                    <a:p>
                      <a:r>
                        <a:rPr lang="de-DE" dirty="0" smtClean="0"/>
                        <a:t>Aufgabenfelder von besonderer Bedeutung:</a:t>
                      </a:r>
                      <a:r>
                        <a:rPr lang="de-DE" baseline="0" dirty="0" smtClean="0"/>
                        <a:t> Inklusive Schule, Sonderpädagogische Förderung, Durchgängige Sprachbildung, Kulturelle Bildung, Niederdeutsch und Friesisch</a:t>
                      </a:r>
                      <a:endParaRPr lang="de-DE" dirty="0"/>
                    </a:p>
                  </a:txBody>
                  <a:tcPr/>
                </a:tc>
                <a:tc hMerge="1">
                  <a:txBody>
                    <a:bodyPr/>
                    <a:lstStyle/>
                    <a:p>
                      <a:endParaRPr lang="de-DE" dirty="0"/>
                    </a:p>
                  </a:txBody>
                  <a:tcPr/>
                </a:tc>
                <a:extLst>
                  <a:ext uri="{0D108BD9-81ED-4DB2-BD59-A6C34878D82A}">
                    <a16:rowId xmlns="" xmlns:a16="http://schemas.microsoft.com/office/drawing/2014/main" val="10005"/>
                  </a:ext>
                </a:extLst>
              </a:tr>
              <a:tr h="370840">
                <a:tc>
                  <a:txBody>
                    <a:bodyPr/>
                    <a:lstStyle/>
                    <a:p>
                      <a:r>
                        <a:rPr lang="de-DE" dirty="0" smtClean="0"/>
                        <a:t>2.5</a:t>
                      </a:r>
                      <a:endParaRPr lang="de-DE" dirty="0"/>
                    </a:p>
                  </a:txBody>
                  <a:tcPr/>
                </a:tc>
                <a:tc gridSpan="2">
                  <a:txBody>
                    <a:bodyPr/>
                    <a:lstStyle/>
                    <a:p>
                      <a:r>
                        <a:rPr lang="de-DE" b="1" dirty="0" smtClean="0">
                          <a:solidFill>
                            <a:srgbClr val="FF0000"/>
                          </a:solidFill>
                        </a:rPr>
                        <a:t>Lernen in der digitalen</a:t>
                      </a:r>
                      <a:r>
                        <a:rPr lang="de-DE" b="1" baseline="0" dirty="0" smtClean="0">
                          <a:solidFill>
                            <a:srgbClr val="FF0000"/>
                          </a:solidFill>
                        </a:rPr>
                        <a:t> Welt</a:t>
                      </a:r>
                      <a:endParaRPr lang="de-DE" b="1" dirty="0">
                        <a:solidFill>
                          <a:srgbClr val="FF0000"/>
                        </a:solidFill>
                      </a:endParaRPr>
                    </a:p>
                  </a:txBody>
                  <a:tcPr/>
                </a:tc>
                <a:tc hMerge="1">
                  <a:txBody>
                    <a:bodyPr/>
                    <a:lstStyle/>
                    <a:p>
                      <a:endParaRPr lang="de-DE" dirty="0"/>
                    </a:p>
                  </a:txBody>
                  <a:tcPr/>
                </a:tc>
                <a:extLst>
                  <a:ext uri="{0D108BD9-81ED-4DB2-BD59-A6C34878D82A}">
                    <a16:rowId xmlns="" xmlns:a16="http://schemas.microsoft.com/office/drawing/2014/main" val="10006"/>
                  </a:ext>
                </a:extLst>
              </a:tr>
              <a:tr h="370840">
                <a:tc>
                  <a:txBody>
                    <a:bodyPr/>
                    <a:lstStyle/>
                    <a:p>
                      <a:endParaRPr lang="de-DE" dirty="0"/>
                    </a:p>
                  </a:txBody>
                  <a:tcPr/>
                </a:tc>
                <a:tc gridSpan="2">
                  <a:txBody>
                    <a:bodyPr/>
                    <a:lstStyle/>
                    <a:p>
                      <a:endParaRPr lang="de-DE" dirty="0"/>
                    </a:p>
                  </a:txBody>
                  <a:tcPr/>
                </a:tc>
                <a:tc hMerge="1">
                  <a:txBody>
                    <a:bodyPr/>
                    <a:lstStyle/>
                    <a:p>
                      <a:endParaRPr lang="de-DE"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56362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072" t="22649" r="33433" b="54805"/>
          <a:stretch/>
        </p:blipFill>
        <p:spPr bwMode="auto">
          <a:xfrm>
            <a:off x="342899" y="696192"/>
            <a:ext cx="8412481" cy="343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993608" y="1501946"/>
            <a:ext cx="27270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Dynamik</a:t>
            </a:r>
            <a:endParaRPr lang="de-DE"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hteck 3"/>
          <p:cNvSpPr/>
          <p:nvPr/>
        </p:nvSpPr>
        <p:spPr>
          <a:xfrm>
            <a:off x="5332145" y="2061361"/>
            <a:ext cx="2728439" cy="923330"/>
          </a:xfrm>
          <a:prstGeom prst="rect">
            <a:avLst/>
          </a:prstGeom>
          <a:noFill/>
        </p:spPr>
        <p:txBody>
          <a:bodyPr wrap="none" lIns="91440" tIns="45720" rIns="91440" bIns="45720">
            <a:spAutoFit/>
          </a:bodyPr>
          <a:lstStyle/>
          <a:p>
            <a:pPr algn="ctr"/>
            <a:r>
              <a:rPr lang="de-DE"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Funktion</a:t>
            </a:r>
            <a:endParaRPr lang="de-DE"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753" t="78650" r="33724" b="9160"/>
          <a:stretch/>
        </p:blipFill>
        <p:spPr bwMode="auto">
          <a:xfrm>
            <a:off x="342899" y="4745643"/>
            <a:ext cx="8446481" cy="186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2357122" y="4043447"/>
            <a:ext cx="3859904" cy="923330"/>
          </a:xfrm>
          <a:prstGeom prst="rect">
            <a:avLst/>
          </a:prstGeom>
          <a:noFill/>
        </p:spPr>
        <p:txBody>
          <a:bodyPr wrap="none" lIns="91440" tIns="45720" rIns="91440" bIns="45720">
            <a:spAutoFit/>
          </a:bodyPr>
          <a:lstStyle/>
          <a:p>
            <a:pPr algn="ctr"/>
            <a:r>
              <a:rPr lang="de-DE"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Übersicht KB</a:t>
            </a:r>
            <a:endParaRPr lang="de-DE"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hteck 6"/>
          <p:cNvSpPr/>
          <p:nvPr/>
        </p:nvSpPr>
        <p:spPr>
          <a:xfrm>
            <a:off x="1398720" y="5049904"/>
            <a:ext cx="25467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Auftrag </a:t>
            </a:r>
            <a:endParaRPr lang="de-DE"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Abgerundetes Rechteck 7"/>
          <p:cNvSpPr/>
          <p:nvPr/>
        </p:nvSpPr>
        <p:spPr>
          <a:xfrm>
            <a:off x="424873" y="831273"/>
            <a:ext cx="3768436" cy="267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2.5 Lernen in der digitalen Welt</a:t>
            </a:r>
            <a:endParaRPr lang="de-DE" dirty="0"/>
          </a:p>
        </p:txBody>
      </p:sp>
    </p:spTree>
    <p:extLst>
      <p:ext uri="{BB962C8B-B14F-4D97-AF65-F5344CB8AC3E}">
        <p14:creationId xmlns:p14="http://schemas.microsoft.com/office/powerpoint/2010/main" val="398503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theme/theme1.xml><?xml version="1.0" encoding="utf-8"?>
<a:theme xmlns:a="http://schemas.openxmlformats.org/drawingml/2006/main" name="IQ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1520</Words>
  <Application>Microsoft Office PowerPoint</Application>
  <PresentationFormat>Bildschirmpräsentation (4:3)</PresentationFormat>
  <Paragraphs>202</Paragraphs>
  <Slides>16</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Calibri Light</vt:lpstr>
      <vt:lpstr>Symbol</vt:lpstr>
      <vt:lpstr>IQSH</vt:lpstr>
      <vt:lpstr>Informationsveranstaltungen  Fachanforderungen Grundschule</vt:lpstr>
      <vt:lpstr>Fachanforderungen</vt:lpstr>
      <vt:lpstr>PowerPoint-Präsentation</vt:lpstr>
      <vt:lpstr>Warum neue Lehrpläne?</vt:lpstr>
      <vt:lpstr>PowerPoint-Präsentation</vt:lpstr>
      <vt:lpstr>Wie sehen die Fachanforderungen aus?</vt:lpstr>
      <vt:lpstr>Wie sehen die Fachanforderungen aus?</vt:lpstr>
      <vt:lpstr>Wie sehen die Fachanforderungen aus?</vt:lpstr>
      <vt:lpstr>PowerPoint-Präsentation</vt:lpstr>
      <vt:lpstr>PowerPoint-Präsentation</vt:lpstr>
      <vt:lpstr>Wie sehen die Fachanforderungen aus?</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Thomas</cp:lastModifiedBy>
  <cp:revision>136</cp:revision>
  <cp:lastPrinted>2016-10-05T10:15:33Z</cp:lastPrinted>
  <dcterms:created xsi:type="dcterms:W3CDTF">2015-10-10T11:15:27Z</dcterms:created>
  <dcterms:modified xsi:type="dcterms:W3CDTF">2020-04-20T17:41:45Z</dcterms:modified>
</cp:coreProperties>
</file>