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312" r:id="rId3"/>
    <p:sldId id="287" r:id="rId4"/>
    <p:sldId id="309" r:id="rId5"/>
    <p:sldId id="310" r:id="rId6"/>
    <p:sldId id="311" r:id="rId7"/>
    <p:sldId id="290" r:id="rId8"/>
    <p:sldId id="286" r:id="rId9"/>
    <p:sldId id="295" r:id="rId10"/>
    <p:sldId id="308" r:id="rId11"/>
    <p:sldId id="296" r:id="rId12"/>
    <p:sldId id="297" r:id="rId13"/>
    <p:sldId id="301" r:id="rId14"/>
    <p:sldId id="304" r:id="rId15"/>
    <p:sldId id="307" r:id="rId16"/>
  </p:sldIdLst>
  <p:sldSz cx="9144000" cy="6858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48"/>
  </p:normalViewPr>
  <p:slideViewPr>
    <p:cSldViewPr>
      <p:cViewPr varScale="1">
        <p:scale>
          <a:sx n="117" d="100"/>
          <a:sy n="117" d="100"/>
        </p:scale>
        <p:origin x="134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8E7AEA7-A459-6BA1-6CCF-0CE0FA4A3A1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7820E30-E43B-7BD9-6099-AF407C7D966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5EF1DF78-F83C-16ED-1622-068089DF1E9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EC81F8CB-5C23-05D3-6060-39F129066A8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D3E16B9B-4695-7F5B-02BF-7FF1E5B4D6D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33AD2C61-8003-C11D-3FEC-A6CBE0FCF1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2256D6D-BD91-0D4D-8E4C-0241994CEC22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4F946FF2-C939-7244-FCD0-32F0AE252B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918AE8C-AE13-6E46-ADBB-BBC2F9DA0D10}" type="slidenum">
              <a:rPr lang="de-DE" altLang="de-DE" sz="1200"/>
              <a:pPr/>
              <a:t>1</a:t>
            </a:fld>
            <a:endParaRPr lang="de-DE" altLang="de-DE" sz="1200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F70A536E-26BF-0E26-6411-C8A3DBB2FB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3F7F72D3-B2AF-50DA-A932-00A4E4CE59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A1F8E4F-FDB8-28A3-2552-45104989FE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783B51D-7183-1087-D973-BE3FEB063C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78FAE0E-8061-601C-7414-B296C878D0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7CF1B7-7C87-5247-A0BD-02431094FB6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27304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C700AF3-A6CA-52EA-FF3F-183466B23C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D43523-12CC-8F9A-57A6-74B4DBB589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AA65249-7D5F-C208-1392-5C3CC45B7A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406E2C-4FB7-0644-AF0D-8FA35A5670C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0383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C481940-9E35-C902-F473-EA36EDA0C0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6D56BD-CBD1-E43D-FD60-E7B29B704F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EA7486-1F9D-61EF-ED48-942B7235B9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D9E0EA-32E1-1B49-9574-4B6038BB36B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92900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3B977F-C81A-E69B-DD26-3D5F605D99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47EAB0-3289-8340-BAAB-4713ECF187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F534B0-F7F8-3B05-4A6B-BE09A771DA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5F3DBB-8CE5-294E-A16C-68E14A19FD5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18244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41653F5-092B-6678-CE23-4C9CEC928E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B387E6E-55A4-EF4B-2554-02CEA87698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DEA806D-226D-A103-8A07-53EAABE5E7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3BDF08-34B5-6B4C-A25B-8A194C7BC5B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51698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2C768F5-D6B3-1DBE-E1F7-AE1F47B464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90E1AE8-51E9-D7C9-B0E9-99A66C9895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AC10823-347A-AE7F-DCD3-BE10F1CE75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EC5FDE-0D05-3C4A-80C3-057CB934737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44450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C48EE40-91A3-7CD9-454A-8BA9CC6F17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F28FFE1-21A5-5C8D-AE7E-4CBC403D07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AC62712-22A9-BE22-C401-42947B4400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F6C367-CF83-3843-AD9F-0FB9F2E6E43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29028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7B8BE0-3F4F-08F9-3E66-A079746C87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34717C-7EF4-A9F1-F3DB-61FF41D5A0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DD0E87-CCED-041A-0601-3C25386211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0E772A-627D-9A41-8185-11FE4D0E598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1217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F6C010-81AC-6109-F487-B991358A6B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5D1A28-0194-3624-C296-8EC34E8051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F4E68A-2D73-D177-45A4-8EA8A7C957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D40AFA-F8DF-6C43-919D-0FE3CAB2F2A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23959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1E1A6F-DF7B-EC8A-E169-F33D2B895B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1355D5E-2950-CF14-D177-EE3077F032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132CEAD-25BC-E8E9-E43B-C2A717E9D0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AEDAEE-7E7C-FD4E-92EE-20200FAB706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92571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24C09BE-1F50-C1B8-E7A8-07FE64544A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7C0E9D-06B0-A8D3-C6EA-651C508724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975B20F-1119-8020-1E42-BC8CB748EC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2D2F1B-A9DF-8A48-A843-07E4AED64ED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399277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820C9C-DFAB-2B4C-26FE-A3B42EC0F1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082813-6BC4-CD6B-8816-D19BC7D761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B50882-B131-7A1A-397B-BF481B915F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100BD-2C83-5244-8D25-C417F54D45D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81701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orlage PPT 20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2" name="Shape 16">
            <a:extLst>
              <a:ext uri="{FF2B5EF4-FFF2-40B4-BE49-F238E27FC236}">
                <a16:creationId xmlns:a16="http://schemas.microsoft.com/office/drawing/2014/main" id="{5C6F8A7B-7CE6-99C7-1093-AE89164BDA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fld id="{78E392D0-9B95-1146-B0D2-55E3473643D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2630025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DF0138A-3688-C1B3-3E82-8E1F0BC09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04212FD-B1D1-3219-EBF9-B71B629AA1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98659E6-98FC-5045-24D3-65F5BBB71DC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9AFBE3-2795-91B0-0A02-0C25F32CEA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B19054F-AA25-284C-3D31-F25C8267E9E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DE7F0A4-C594-AF43-8DA4-E9D18BFF4285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Bild 2">
            <a:extLst>
              <a:ext uri="{FF2B5EF4-FFF2-40B4-BE49-F238E27FC236}">
                <a16:creationId xmlns:a16="http://schemas.microsoft.com/office/drawing/2014/main" id="{DEA36AED-3C73-431C-9D51-2B380105B0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628775"/>
            <a:ext cx="5299075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6" name="Text Box 9">
            <a:extLst>
              <a:ext uri="{FF2B5EF4-FFF2-40B4-BE49-F238E27FC236}">
                <a16:creationId xmlns:a16="http://schemas.microsoft.com/office/drawing/2014/main" id="{CE4F66A5-5DF6-B0DD-8FFF-0DA8BB449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797425"/>
            <a:ext cx="7924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endParaRPr lang="de-DE" altLang="de-DE"/>
          </a:p>
          <a:p>
            <a:pPr algn="ctr">
              <a:lnSpc>
                <a:spcPct val="5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de-DE" altLang="de-DE" b="1"/>
              <a:t>Individualisiertes Lernen in heterogenen Gruppen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de-DE" altLang="de-DE" sz="1600"/>
              <a:t>Karl-Martin Ricker</a:t>
            </a:r>
            <a:endParaRPr lang="de-DE" altLang="de-DE"/>
          </a:p>
        </p:txBody>
      </p:sp>
      <p:pic>
        <p:nvPicPr>
          <p:cNvPr id="16387" name="Picture 2">
            <a:extLst>
              <a:ext uri="{FF2B5EF4-FFF2-40B4-BE49-F238E27FC236}">
                <a16:creationId xmlns:a16="http://schemas.microsoft.com/office/drawing/2014/main" id="{968FE63C-A7E6-5188-2C1F-9268143A211B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05600"/>
            <a:ext cx="914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feld 4">
            <a:extLst>
              <a:ext uri="{FF2B5EF4-FFF2-40B4-BE49-F238E27FC236}">
                <a16:creationId xmlns:a16="http://schemas.microsoft.com/office/drawing/2014/main" id="{F5F9DF54-4FE5-D171-4C53-BEF1D8F0F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333375"/>
            <a:ext cx="439261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DE" altLang="de-DE"/>
              <a:t>NaWi 5/6 ONLINE</a:t>
            </a:r>
          </a:p>
          <a:p>
            <a:pPr algn="ctr"/>
            <a:r>
              <a:rPr lang="de-DE" altLang="de-DE"/>
              <a:t>2. Nov. 2016</a:t>
            </a:r>
          </a:p>
        </p:txBody>
      </p:sp>
      <p:pic>
        <p:nvPicPr>
          <p:cNvPr id="16389" name="Bild 1" descr="iqsh_logo_rgb_gross.png">
            <a:extLst>
              <a:ext uri="{FF2B5EF4-FFF2-40B4-BE49-F238E27FC236}">
                <a16:creationId xmlns:a16="http://schemas.microsoft.com/office/drawing/2014/main" id="{B2478B68-5D9C-5092-6627-9754E9949E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549275"/>
            <a:ext cx="2390775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Bild 1" descr="SINUS 2016.jpg">
            <a:extLst>
              <a:ext uri="{FF2B5EF4-FFF2-40B4-BE49-F238E27FC236}">
                <a16:creationId xmlns:a16="http://schemas.microsoft.com/office/drawing/2014/main" id="{FC07DB67-E9E3-447E-086C-095C54D8A2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1490663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el 1">
            <a:extLst>
              <a:ext uri="{FF2B5EF4-FFF2-40B4-BE49-F238E27FC236}">
                <a16:creationId xmlns:a16="http://schemas.microsoft.com/office/drawing/2014/main" id="{AD7705EE-C8AC-0EE4-2995-4ED6AC706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Programm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3A8B574-1770-5BF1-2634-C651F17F99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Planungsinstrumente</a:t>
            </a:r>
          </a:p>
          <a:p>
            <a:pPr marL="0" indent="0">
              <a:buFontTx/>
              <a:buNone/>
              <a:defRPr/>
            </a:pPr>
            <a:endParaRPr lang="de-DE" dirty="0"/>
          </a:p>
          <a:p>
            <a:pPr>
              <a:defRPr/>
            </a:pPr>
            <a:r>
              <a:rPr lang="de-DE" dirty="0"/>
              <a:t>Notwendigkeit zur Differenzierung</a:t>
            </a:r>
          </a:p>
          <a:p>
            <a:pPr>
              <a:defRPr/>
            </a:pP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Differenzierungskoffer</a:t>
            </a:r>
          </a:p>
          <a:p>
            <a:pPr>
              <a:defRPr/>
            </a:pP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Beispiele</a:t>
            </a:r>
          </a:p>
          <a:p>
            <a:pPr>
              <a:defRPr/>
            </a:pPr>
            <a:endParaRPr lang="de-D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3" name="Objekt 1">
            <a:extLst>
              <a:ext uri="{FF2B5EF4-FFF2-40B4-BE49-F238E27FC236}">
                <a16:creationId xmlns:a16="http://schemas.microsoft.com/office/drawing/2014/main" id="{911053AD-8423-B535-4020-1E7265571F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95513" y="404813"/>
          <a:ext cx="4767262" cy="674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kument" r:id="rId2" imgW="13487400" imgH="19075400" progId="Word.Document.12">
                  <p:embed/>
                </p:oleObj>
              </mc:Choice>
              <mc:Fallback>
                <p:oleObj name="Dokument" r:id="rId2" imgW="13487400" imgH="19075400" progId="Word.Document.12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404813"/>
                        <a:ext cx="4767262" cy="674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4" name="Textfeld 2">
            <a:extLst>
              <a:ext uri="{FF2B5EF4-FFF2-40B4-BE49-F238E27FC236}">
                <a16:creationId xmlns:a16="http://schemas.microsoft.com/office/drawing/2014/main" id="{CA98B3DC-0C5C-1C11-0317-5A50E1CDE3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09600" y="1084263"/>
            <a:ext cx="1841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DE" altLang="de-D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feld 1">
            <a:extLst>
              <a:ext uri="{FF2B5EF4-FFF2-40B4-BE49-F238E27FC236}">
                <a16:creationId xmlns:a16="http://schemas.microsoft.com/office/drawing/2014/main" id="{6413B5B6-B2F7-AC66-E324-FA96BFC0F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692150"/>
            <a:ext cx="73453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b="1"/>
              <a:t>Wie formuliere ich eine gute Forschungsfrage?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5460E7A-6612-AD84-7044-C75EC972E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1557338"/>
            <a:ext cx="20875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DE" altLang="de-DE" b="1">
                <a:solidFill>
                  <a:srgbClr val="FF0000"/>
                </a:solidFill>
              </a:rPr>
              <a:t>NNN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6AA2738-648A-1E20-26C1-CBE3E980D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2492375"/>
            <a:ext cx="158432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b="1">
                <a:solidFill>
                  <a:srgbClr val="FF0000"/>
                </a:solidFill>
              </a:rPr>
              <a:t>N</a:t>
            </a:r>
            <a:r>
              <a:rPr lang="de-DE" altLang="de-DE" b="1"/>
              <a:t>eu </a:t>
            </a:r>
          </a:p>
          <a:p>
            <a:endParaRPr lang="de-DE" altLang="de-DE" b="1"/>
          </a:p>
          <a:p>
            <a:r>
              <a:rPr lang="de-DE" altLang="de-DE" b="1">
                <a:solidFill>
                  <a:srgbClr val="FF0000"/>
                </a:solidFill>
              </a:rPr>
              <a:t>N</a:t>
            </a:r>
            <a:r>
              <a:rPr lang="de-DE" altLang="de-DE" b="1"/>
              <a:t>iveau</a:t>
            </a:r>
          </a:p>
          <a:p>
            <a:endParaRPr lang="de-DE" altLang="de-DE" b="1"/>
          </a:p>
          <a:p>
            <a:r>
              <a:rPr lang="de-DE" altLang="de-DE" b="1">
                <a:solidFill>
                  <a:srgbClr val="FF0000"/>
                </a:solidFill>
              </a:rPr>
              <a:t>N</a:t>
            </a:r>
            <a:r>
              <a:rPr lang="de-DE" altLang="de-DE" b="1">
                <a:solidFill>
                  <a:srgbClr val="000000"/>
                </a:solidFill>
              </a:rPr>
              <a:t>utzen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CA9A446-88A2-7FB0-63D1-1F1848FC9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1773238"/>
            <a:ext cx="29511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/>
              <a:t>Beispiel aus Geschichte / Weltkunde: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02F412C5-42EA-2568-3605-E336D2E78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3429000"/>
            <a:ext cx="38893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/>
              <a:t>Thema: Die römische Republik in der Antike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82EE1B0-7789-37AB-FB50-BB1B9184CD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4797425"/>
            <a:ext cx="46799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DE" altLang="de-DE"/>
              <a:t>Vergleiche die antike römische </a:t>
            </a:r>
          </a:p>
          <a:p>
            <a:pPr algn="ctr"/>
            <a:r>
              <a:rPr lang="de-DE" altLang="de-DE"/>
              <a:t>Republik mit der heutigen Republik.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feld 1">
            <a:extLst>
              <a:ext uri="{FF2B5EF4-FFF2-40B4-BE49-F238E27FC236}">
                <a16:creationId xmlns:a16="http://schemas.microsoft.com/office/drawing/2014/main" id="{AB7846D5-584A-22EB-345D-6919412D9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20713"/>
            <a:ext cx="74882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DE" altLang="de-DE" b="1"/>
              <a:t>Welches ist eine gute Forschungsfrage?</a:t>
            </a:r>
          </a:p>
        </p:txBody>
      </p:sp>
      <p:sp>
        <p:nvSpPr>
          <p:cNvPr id="19458" name="Textfeld 3">
            <a:extLst>
              <a:ext uri="{FF2B5EF4-FFF2-40B4-BE49-F238E27FC236}">
                <a16:creationId xmlns:a16="http://schemas.microsoft.com/office/drawing/2014/main" id="{07C1F275-7364-837E-F010-F5A76049FA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276475"/>
            <a:ext cx="39592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de-DE" altLang="de-DE">
                <a:latin typeface="Calibri" panose="020F0502020204030204" pitchFamily="34" charset="0"/>
              </a:rPr>
              <a:t>Kann ich Pilze aus dem Kurpark Bad Oldesloe zu einer gesunden Mahlzeit nutzen?</a:t>
            </a:r>
          </a:p>
        </p:txBody>
      </p:sp>
      <p:sp>
        <p:nvSpPr>
          <p:cNvPr id="19459" name="Textfeld 4">
            <a:extLst>
              <a:ext uri="{FF2B5EF4-FFF2-40B4-BE49-F238E27FC236}">
                <a16:creationId xmlns:a16="http://schemas.microsoft.com/office/drawing/2014/main" id="{A226E860-890E-2FBF-B693-C6837A1E6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2420938"/>
            <a:ext cx="33686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de-DE" altLang="de-DE">
                <a:latin typeface="Calibri" panose="020F0502020204030204" pitchFamily="34" charset="0"/>
              </a:rPr>
              <a:t>Welche Pilze wachsen im </a:t>
            </a:r>
          </a:p>
          <a:p>
            <a:pPr eaLnBrk="1" hangingPunct="1"/>
            <a:r>
              <a:rPr lang="de-DE" altLang="de-DE">
                <a:latin typeface="Calibri" panose="020F0502020204030204" pitchFamily="34" charset="0"/>
              </a:rPr>
              <a:t>Wald? </a:t>
            </a:r>
          </a:p>
        </p:txBody>
      </p:sp>
      <p:sp>
        <p:nvSpPr>
          <p:cNvPr id="19460" name="Textfeld 6">
            <a:extLst>
              <a:ext uri="{FF2B5EF4-FFF2-40B4-BE49-F238E27FC236}">
                <a16:creationId xmlns:a16="http://schemas.microsoft.com/office/drawing/2014/main" id="{F8CAADEE-6FC0-913C-CD11-859BEAFAC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4149725"/>
            <a:ext cx="3479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de-DE" altLang="de-DE">
                <a:latin typeface="Calibri" panose="020F0502020204030204" pitchFamily="34" charset="0"/>
              </a:rPr>
              <a:t>Wie kann ich eine kompetente Pilzberatung für meine Mitschüler durchführen? </a:t>
            </a:r>
          </a:p>
        </p:txBody>
      </p:sp>
      <p:sp>
        <p:nvSpPr>
          <p:cNvPr id="19461" name="Textfeld 7">
            <a:extLst>
              <a:ext uri="{FF2B5EF4-FFF2-40B4-BE49-F238E27FC236}">
                <a16:creationId xmlns:a16="http://schemas.microsoft.com/office/drawing/2014/main" id="{13463F1E-BF6C-884F-BB50-3BFE8C7CA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868863"/>
            <a:ext cx="40179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de-DE" altLang="de-DE">
                <a:latin typeface="Calibri" panose="020F0502020204030204" pitchFamily="34" charset="0"/>
              </a:rPr>
              <a:t>Wie wachsen und vermehren sich Pilze?</a:t>
            </a:r>
          </a:p>
        </p:txBody>
      </p:sp>
      <p:sp>
        <p:nvSpPr>
          <p:cNvPr id="19462" name="Textfeld 8">
            <a:extLst>
              <a:ext uri="{FF2B5EF4-FFF2-40B4-BE49-F238E27FC236}">
                <a16:creationId xmlns:a16="http://schemas.microsoft.com/office/drawing/2014/main" id="{9760F643-4EDE-FE28-6CFA-210242916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6238" y="1806575"/>
            <a:ext cx="790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de-DE" altLang="de-DE" b="1">
                <a:solidFill>
                  <a:srgbClr val="FF0000"/>
                </a:solidFill>
                <a:latin typeface="Calibri" panose="020F0502020204030204" pitchFamily="34" charset="0"/>
              </a:rPr>
              <a:t>NNN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C335C074-EDE9-A233-C11B-2C2FACEF3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20713"/>
            <a:ext cx="7345363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/>
              <a:t>Finde einen Anlass, das Thema „Tiere“ im Unterricht zu behandeln.</a:t>
            </a:r>
          </a:p>
          <a:p>
            <a:endParaRPr lang="de-DE" altLang="de-DE"/>
          </a:p>
          <a:p>
            <a:endParaRPr lang="de-DE" altLang="de-DE"/>
          </a:p>
          <a:p>
            <a:endParaRPr lang="de-DE" altLang="de-DE"/>
          </a:p>
          <a:p>
            <a:r>
              <a:rPr lang="de-DE" altLang="de-DE"/>
              <a:t>Leite aus dem Anlass eine komplexe Forschungsfrage ab. </a:t>
            </a:r>
          </a:p>
          <a:p>
            <a:endParaRPr lang="de-DE" altLang="de-DE"/>
          </a:p>
          <a:p>
            <a:endParaRPr lang="de-DE" altLang="de-DE"/>
          </a:p>
          <a:p>
            <a:endParaRPr lang="de-DE" altLang="de-DE"/>
          </a:p>
          <a:p>
            <a:r>
              <a:rPr lang="de-DE" altLang="de-DE"/>
              <a:t>Trage zusammen, welche einzelnen Fragen geklärt werden müssen, um die Forschungsfrage am Ende kompetent beantworten zu können.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hape 288">
            <a:extLst>
              <a:ext uri="{FF2B5EF4-FFF2-40B4-BE49-F238E27FC236}">
                <a16:creationId xmlns:a16="http://schemas.microsoft.com/office/drawing/2014/main" id="{A75B8F76-7564-0468-BE47-3EFC5FDCC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6188" y="6237288"/>
            <a:ext cx="1547812" cy="576262"/>
          </a:xfrm>
          <a:prstGeom prst="rect">
            <a:avLst/>
          </a:prstGeom>
          <a:solidFill>
            <a:srgbClr val="EB222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 marL="39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DE" altLang="de-DE">
              <a:sym typeface="Arial" panose="020B0604020202020204" pitchFamily="34" charset="0"/>
            </a:endParaRPr>
          </a:p>
        </p:txBody>
      </p:sp>
      <p:sp>
        <p:nvSpPr>
          <p:cNvPr id="20482" name="Shape 289">
            <a:extLst>
              <a:ext uri="{FF2B5EF4-FFF2-40B4-BE49-F238E27FC236}">
                <a16:creationId xmlns:a16="http://schemas.microsoft.com/office/drawing/2014/main" id="{FC2D63EE-8F90-97F7-10A7-AF8588072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3813" y="6270625"/>
            <a:ext cx="14478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marL="39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60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de-DE" altLang="de-DE" sz="2800">
                <a:solidFill>
                  <a:srgbClr val="FFFFFF"/>
                </a:solidFill>
                <a:sym typeface="Arial" panose="020B0604020202020204" pitchFamily="34" charset="0"/>
              </a:rPr>
              <a:t>IQSH</a:t>
            </a:r>
          </a:p>
        </p:txBody>
      </p:sp>
      <p:pic>
        <p:nvPicPr>
          <p:cNvPr id="20483" name="image.png">
            <a:extLst>
              <a:ext uri="{FF2B5EF4-FFF2-40B4-BE49-F238E27FC236}">
                <a16:creationId xmlns:a16="http://schemas.microsoft.com/office/drawing/2014/main" id="{CF57927E-6348-85E1-C7D7-5B483A67B18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7338"/>
            <a:ext cx="914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91" name="Shape 291">
            <a:extLst>
              <a:ext uri="{FF2B5EF4-FFF2-40B4-BE49-F238E27FC236}">
                <a16:creationId xmlns:a16="http://schemas.microsoft.com/office/drawing/2014/main" id="{F325387D-5972-2AF1-F482-BCC89EC6D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z="2400" b="1"/>
              <a:t>Wie kann man den unterschiedlichen Fähigkeiten und Fertigkeiten der Lernenden gerecht werden?</a:t>
            </a:r>
          </a:p>
        </p:txBody>
      </p:sp>
      <p:sp>
        <p:nvSpPr>
          <p:cNvPr id="20485" name="Shape 292">
            <a:extLst>
              <a:ext uri="{FF2B5EF4-FFF2-40B4-BE49-F238E27FC236}">
                <a16:creationId xmlns:a16="http://schemas.microsoft.com/office/drawing/2014/main" id="{6A263EE3-C192-1C7F-0B37-BC6A679649E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16013" y="2276475"/>
            <a:ext cx="1587" cy="352901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de-DE"/>
          </a:p>
        </p:txBody>
      </p:sp>
      <p:sp>
        <p:nvSpPr>
          <p:cNvPr id="20486" name="Shape 293">
            <a:extLst>
              <a:ext uri="{FF2B5EF4-FFF2-40B4-BE49-F238E27FC236}">
                <a16:creationId xmlns:a16="http://schemas.microsoft.com/office/drawing/2014/main" id="{FFDB4A2D-88A3-95DF-0465-D3276E14BB9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5805488"/>
            <a:ext cx="5040312" cy="1587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de-DE"/>
          </a:p>
        </p:txBody>
      </p:sp>
      <p:sp>
        <p:nvSpPr>
          <p:cNvPr id="20487" name="Shape 294">
            <a:extLst>
              <a:ext uri="{FF2B5EF4-FFF2-40B4-BE49-F238E27FC236}">
                <a16:creationId xmlns:a16="http://schemas.microsoft.com/office/drawing/2014/main" id="{64AD99DA-E928-AB55-C8AD-86F46F3A4E7B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-250824" y="3282950"/>
            <a:ext cx="21717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marL="39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de-DE" altLang="de-DE">
                <a:sym typeface="Arial" panose="020B0604020202020204" pitchFamily="34" charset="0"/>
              </a:rPr>
              <a:t>Anforderungen</a:t>
            </a:r>
          </a:p>
        </p:txBody>
      </p:sp>
      <p:sp>
        <p:nvSpPr>
          <p:cNvPr id="20488" name="Shape 295">
            <a:extLst>
              <a:ext uri="{FF2B5EF4-FFF2-40B4-BE49-F238E27FC236}">
                <a16:creationId xmlns:a16="http://schemas.microsoft.com/office/drawing/2014/main" id="{FF3D5F04-6DCC-3D9B-3E62-C3839806C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3" y="6029325"/>
            <a:ext cx="72136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>
            <a:spAutoFit/>
          </a:bodyPr>
          <a:lstStyle>
            <a:lvl1pPr marL="39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de-DE" altLang="de-DE">
                <a:sym typeface="Arial" panose="020B0604020202020204" pitchFamily="34" charset="0"/>
              </a:rPr>
              <a:t>Unterschiedliche Fähigkeiten der Lernenden</a:t>
            </a:r>
          </a:p>
        </p:txBody>
      </p:sp>
      <p:sp>
        <p:nvSpPr>
          <p:cNvPr id="296" name="Shape 296">
            <a:extLst>
              <a:ext uri="{FF2B5EF4-FFF2-40B4-BE49-F238E27FC236}">
                <a16:creationId xmlns:a16="http://schemas.microsoft.com/office/drawing/2014/main" id="{46A2A9EA-BDC2-7CC0-EE31-BD8F9D5130C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16013" y="1897063"/>
            <a:ext cx="4573587" cy="2971800"/>
          </a:xfrm>
          <a:prstGeom prst="line">
            <a:avLst/>
          </a:prstGeom>
          <a:noFill/>
          <a:ln w="25400">
            <a:solidFill>
              <a:srgbClr val="38571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de-DE"/>
          </a:p>
        </p:txBody>
      </p:sp>
      <p:sp>
        <p:nvSpPr>
          <p:cNvPr id="297" name="Shape 297">
            <a:extLst>
              <a:ext uri="{FF2B5EF4-FFF2-40B4-BE49-F238E27FC236}">
                <a16:creationId xmlns:a16="http://schemas.microsoft.com/office/drawing/2014/main" id="{F99CA123-E124-EDA4-1607-64AA0BB73D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35150" y="3182938"/>
            <a:ext cx="4165600" cy="2622550"/>
          </a:xfrm>
          <a:prstGeom prst="line">
            <a:avLst/>
          </a:prstGeom>
          <a:noFill/>
          <a:ln w="25400">
            <a:solidFill>
              <a:srgbClr val="38571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de-DE"/>
          </a:p>
        </p:txBody>
      </p:sp>
      <p:sp>
        <p:nvSpPr>
          <p:cNvPr id="298" name="Shape 298">
            <a:extLst>
              <a:ext uri="{FF2B5EF4-FFF2-40B4-BE49-F238E27FC236}">
                <a16:creationId xmlns:a16="http://schemas.microsoft.com/office/drawing/2014/main" id="{939B1A9F-3F9B-1D30-E10F-1FB2A7BFF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2538" y="2166938"/>
            <a:ext cx="24415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marL="39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de-DE" altLang="de-DE">
                <a:sym typeface="Arial" panose="020B0604020202020204" pitchFamily="34" charset="0"/>
              </a:rPr>
              <a:t>Herausforderung</a:t>
            </a:r>
          </a:p>
        </p:txBody>
      </p:sp>
      <p:sp>
        <p:nvSpPr>
          <p:cNvPr id="299" name="Shape 299">
            <a:extLst>
              <a:ext uri="{FF2B5EF4-FFF2-40B4-BE49-F238E27FC236}">
                <a16:creationId xmlns:a16="http://schemas.microsoft.com/office/drawing/2014/main" id="{8777F45F-6FA7-0F8E-0238-2ECDB892DD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6550" y="2465388"/>
            <a:ext cx="220503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marL="39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de-DE" altLang="de-DE">
                <a:sym typeface="Arial" panose="020B0604020202020204" pitchFamily="34" charset="0"/>
              </a:rPr>
              <a:t>Unterforderung</a:t>
            </a:r>
          </a:p>
        </p:txBody>
      </p:sp>
      <p:sp>
        <p:nvSpPr>
          <p:cNvPr id="300" name="Shape 300">
            <a:extLst>
              <a:ext uri="{FF2B5EF4-FFF2-40B4-BE49-F238E27FC236}">
                <a16:creationId xmlns:a16="http://schemas.microsoft.com/office/drawing/2014/main" id="{42BDAB53-2550-BE20-CE17-36A361653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7963" y="2565400"/>
            <a:ext cx="1908175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marL="39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de-DE" altLang="de-DE" sz="1800">
                <a:sym typeface="Arial" panose="020B0604020202020204" pitchFamily="34" charset="0"/>
              </a:rPr>
              <a:t>Machbarkeit</a:t>
            </a:r>
          </a:p>
          <a:p>
            <a:pPr algn="r"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de-DE" altLang="de-DE" sz="1800">
                <a:sym typeface="Arial" panose="020B0604020202020204" pitchFamily="34" charset="0"/>
              </a:rPr>
              <a:t>Verstehbarkeit</a:t>
            </a:r>
          </a:p>
          <a:p>
            <a:pPr algn="r"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de-DE" altLang="de-DE" sz="1800">
                <a:sym typeface="Arial" panose="020B0604020202020204" pitchFamily="34" charset="0"/>
              </a:rPr>
              <a:t>Sinn / Bedeutung</a:t>
            </a:r>
          </a:p>
        </p:txBody>
      </p:sp>
      <p:sp>
        <p:nvSpPr>
          <p:cNvPr id="301" name="Shape 301">
            <a:extLst>
              <a:ext uri="{FF2B5EF4-FFF2-40B4-BE49-F238E27FC236}">
                <a16:creationId xmlns:a16="http://schemas.microsoft.com/office/drawing/2014/main" id="{AC1672BE-A83E-25B3-709E-EC98D7083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3789363"/>
            <a:ext cx="2520950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marL="39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de-DE" altLang="de-DE" sz="1800" b="1">
                <a:sym typeface="Arial" panose="020B0604020202020204" pitchFamily="34" charset="0"/>
              </a:rPr>
              <a:t>Konsequenz:</a:t>
            </a:r>
          </a:p>
          <a:p>
            <a:pPr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de-DE" altLang="de-DE" sz="1800" b="1">
                <a:sym typeface="Arial" panose="020B0604020202020204" pitchFamily="34" charset="0"/>
              </a:rPr>
              <a:t>Persönliche Ziele</a:t>
            </a:r>
          </a:p>
          <a:p>
            <a:pPr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de-DE" altLang="de-DE" sz="1800" b="1">
                <a:sym typeface="Arial" panose="020B0604020202020204" pitchFamily="34" charset="0"/>
              </a:rPr>
              <a:t>Individuelle Aufgaben</a:t>
            </a:r>
          </a:p>
        </p:txBody>
      </p:sp>
      <p:grpSp>
        <p:nvGrpSpPr>
          <p:cNvPr id="304" name="Group 304">
            <a:extLst>
              <a:ext uri="{FF2B5EF4-FFF2-40B4-BE49-F238E27FC236}">
                <a16:creationId xmlns:a16="http://schemas.microsoft.com/office/drawing/2014/main" id="{36D838D1-DF98-7298-9349-066C7C77A12A}"/>
              </a:ext>
            </a:extLst>
          </p:cNvPr>
          <p:cNvGrpSpPr>
            <a:grpSpLocks/>
          </p:cNvGrpSpPr>
          <p:nvPr/>
        </p:nvGrpSpPr>
        <p:grpSpPr bwMode="auto">
          <a:xfrm>
            <a:off x="1689100" y="4610100"/>
            <a:ext cx="790575" cy="701675"/>
            <a:chOff x="0" y="0"/>
            <a:chExt cx="789940" cy="701228"/>
          </a:xfrm>
        </p:grpSpPr>
        <p:sp>
          <p:nvSpPr>
            <p:cNvPr id="20517" name="Shape 302">
              <a:extLst>
                <a:ext uri="{FF2B5EF4-FFF2-40B4-BE49-F238E27FC236}">
                  <a16:creationId xmlns:a16="http://schemas.microsoft.com/office/drawing/2014/main" id="{CB87D0A9-2D1C-5BCA-4022-61A04F6BB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53838"/>
              <a:ext cx="307728" cy="447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none" lIns="50800" tIns="50800" rIns="50800" bIns="50800">
              <a:spAutoFit/>
            </a:bodyPr>
            <a:lstStyle>
              <a:lvl1pPr marL="396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de-DE" altLang="de-DE">
                  <a:sym typeface="Arial" panose="020B0604020202020204" pitchFamily="34" charset="0"/>
                </a:rPr>
                <a:t>x</a:t>
              </a:r>
            </a:p>
          </p:txBody>
        </p:sp>
        <p:sp>
          <p:nvSpPr>
            <p:cNvPr id="20518" name="Shape 303">
              <a:extLst>
                <a:ext uri="{FF2B5EF4-FFF2-40B4-BE49-F238E27FC236}">
                  <a16:creationId xmlns:a16="http://schemas.microsoft.com/office/drawing/2014/main" id="{4F72DA4A-6E2E-BB18-2B9A-ED15DE8DD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212" y="0"/>
              <a:ext cx="307728" cy="447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none" lIns="50800" tIns="50800" rIns="50800" bIns="50800">
              <a:spAutoFit/>
            </a:bodyPr>
            <a:lstStyle>
              <a:lvl1pPr marL="396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de-DE" altLang="de-DE">
                  <a:sym typeface="Arial" panose="020B0604020202020204" pitchFamily="34" charset="0"/>
                </a:rPr>
                <a:t>x</a:t>
              </a:r>
            </a:p>
          </p:txBody>
        </p:sp>
      </p:grpSp>
      <p:sp>
        <p:nvSpPr>
          <p:cNvPr id="20496" name="Shape 305">
            <a:extLst>
              <a:ext uri="{FF2B5EF4-FFF2-40B4-BE49-F238E27FC236}">
                <a16:creationId xmlns:a16="http://schemas.microsoft.com/office/drawing/2014/main" id="{DE6B8A00-222A-E712-4FBC-7345649E81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5537200"/>
            <a:ext cx="3079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marL="39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>
                <a:solidFill>
                  <a:srgbClr val="38571A"/>
                </a:solidFill>
                <a:sym typeface="Arial" panose="020B0604020202020204" pitchFamily="34" charset="0"/>
              </a:rPr>
              <a:t>x</a:t>
            </a:r>
          </a:p>
        </p:txBody>
      </p:sp>
      <p:sp>
        <p:nvSpPr>
          <p:cNvPr id="20497" name="Shape 306">
            <a:extLst>
              <a:ext uri="{FF2B5EF4-FFF2-40B4-BE49-F238E27FC236}">
                <a16:creationId xmlns:a16="http://schemas.microsoft.com/office/drawing/2014/main" id="{5AAFA2FD-C748-51AB-D451-3AF1F54658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4200" y="5537200"/>
            <a:ext cx="3079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marL="39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>
                <a:solidFill>
                  <a:srgbClr val="0042AA"/>
                </a:solidFill>
                <a:sym typeface="Arial" panose="020B0604020202020204" pitchFamily="34" charset="0"/>
              </a:rPr>
              <a:t>x</a:t>
            </a:r>
          </a:p>
        </p:txBody>
      </p:sp>
      <p:sp>
        <p:nvSpPr>
          <p:cNvPr id="20498" name="Shape 307">
            <a:extLst>
              <a:ext uri="{FF2B5EF4-FFF2-40B4-BE49-F238E27FC236}">
                <a16:creationId xmlns:a16="http://schemas.microsoft.com/office/drawing/2014/main" id="{F7105D9B-43D7-0C93-D84E-326BA0648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5537200"/>
            <a:ext cx="3079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marL="39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>
                <a:solidFill>
                  <a:srgbClr val="A96800"/>
                </a:solidFill>
                <a:sym typeface="Arial" panose="020B0604020202020204" pitchFamily="34" charset="0"/>
              </a:rPr>
              <a:t>x</a:t>
            </a:r>
          </a:p>
        </p:txBody>
      </p:sp>
      <p:sp>
        <p:nvSpPr>
          <p:cNvPr id="20499" name="Shape 308">
            <a:extLst>
              <a:ext uri="{FF2B5EF4-FFF2-40B4-BE49-F238E27FC236}">
                <a16:creationId xmlns:a16="http://schemas.microsoft.com/office/drawing/2014/main" id="{6CC813DD-08C6-C3A7-DB7F-05FB94DA20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5537200"/>
            <a:ext cx="3079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marL="39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>
                <a:solidFill>
                  <a:srgbClr val="B51A00"/>
                </a:solidFill>
                <a:sym typeface="Arial" panose="020B0604020202020204" pitchFamily="34" charset="0"/>
              </a:rPr>
              <a:t>x</a:t>
            </a:r>
          </a:p>
        </p:txBody>
      </p:sp>
      <p:sp>
        <p:nvSpPr>
          <p:cNvPr id="20500" name="Shape 309">
            <a:extLst>
              <a:ext uri="{FF2B5EF4-FFF2-40B4-BE49-F238E27FC236}">
                <a16:creationId xmlns:a16="http://schemas.microsoft.com/office/drawing/2014/main" id="{27BEEC01-14D8-F60B-79F8-29B1DCC4F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5537200"/>
            <a:ext cx="3079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marL="39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>
                <a:solidFill>
                  <a:srgbClr val="61177C"/>
                </a:solidFill>
                <a:sym typeface="Arial" panose="020B0604020202020204" pitchFamily="34" charset="0"/>
              </a:rPr>
              <a:t>x</a:t>
            </a:r>
          </a:p>
        </p:txBody>
      </p:sp>
      <p:sp>
        <p:nvSpPr>
          <p:cNvPr id="20501" name="Shape 310">
            <a:extLst>
              <a:ext uri="{FF2B5EF4-FFF2-40B4-BE49-F238E27FC236}">
                <a16:creationId xmlns:a16="http://schemas.microsoft.com/office/drawing/2014/main" id="{CBFEE65A-7731-DDFE-30D2-7B9FC960FB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1800" y="5537200"/>
            <a:ext cx="3079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marL="39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>
                <a:sym typeface="Arial" panose="020B0604020202020204" pitchFamily="34" charset="0"/>
              </a:rPr>
              <a:t>x</a:t>
            </a:r>
          </a:p>
        </p:txBody>
      </p:sp>
      <p:sp>
        <p:nvSpPr>
          <p:cNvPr id="311" name="Shape 311">
            <a:extLst>
              <a:ext uri="{FF2B5EF4-FFF2-40B4-BE49-F238E27FC236}">
                <a16:creationId xmlns:a16="http://schemas.microsoft.com/office/drawing/2014/main" id="{821677B0-E6C6-672A-53A1-AD362572C92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17600" y="3400425"/>
            <a:ext cx="4706938" cy="49213"/>
          </a:xfrm>
          <a:prstGeom prst="line">
            <a:avLst/>
          </a:prstGeom>
          <a:noFill/>
          <a:ln w="38100">
            <a:solidFill>
              <a:srgbClr val="B51A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de-DE"/>
          </a:p>
        </p:txBody>
      </p:sp>
      <p:sp>
        <p:nvSpPr>
          <p:cNvPr id="20503" name="Shape 312">
            <a:extLst>
              <a:ext uri="{FF2B5EF4-FFF2-40B4-BE49-F238E27FC236}">
                <a16:creationId xmlns:a16="http://schemas.microsoft.com/office/drawing/2014/main" id="{BC9D4848-B9EE-ACBE-B4EC-2F670020F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5800" y="5537200"/>
            <a:ext cx="3079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marL="39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>
                <a:solidFill>
                  <a:srgbClr val="561029"/>
                </a:solidFill>
                <a:sym typeface="Arial" panose="020B0604020202020204" pitchFamily="34" charset="0"/>
              </a:rPr>
              <a:t>x</a:t>
            </a:r>
          </a:p>
        </p:txBody>
      </p:sp>
      <p:sp>
        <p:nvSpPr>
          <p:cNvPr id="313" name="Shape 313">
            <a:extLst>
              <a:ext uri="{FF2B5EF4-FFF2-40B4-BE49-F238E27FC236}">
                <a16:creationId xmlns:a16="http://schemas.microsoft.com/office/drawing/2014/main" id="{C441424B-09A1-0B23-5FD3-2A65065275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23950" y="4673600"/>
            <a:ext cx="4700588" cy="26988"/>
          </a:xfrm>
          <a:prstGeom prst="line">
            <a:avLst/>
          </a:prstGeom>
          <a:noFill/>
          <a:ln w="38100">
            <a:solidFill>
              <a:srgbClr val="B51A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de-DE"/>
          </a:p>
        </p:txBody>
      </p:sp>
      <p:grpSp>
        <p:nvGrpSpPr>
          <p:cNvPr id="316" name="Group 316">
            <a:extLst>
              <a:ext uri="{FF2B5EF4-FFF2-40B4-BE49-F238E27FC236}">
                <a16:creationId xmlns:a16="http://schemas.microsoft.com/office/drawing/2014/main" id="{9D19BDF0-5AA2-809E-32AE-B7FC1BEC7FB7}"/>
              </a:ext>
            </a:extLst>
          </p:cNvPr>
          <p:cNvGrpSpPr>
            <a:grpSpLocks/>
          </p:cNvGrpSpPr>
          <p:nvPr/>
        </p:nvGrpSpPr>
        <p:grpSpPr bwMode="auto">
          <a:xfrm>
            <a:off x="4965700" y="2425700"/>
            <a:ext cx="752475" cy="587375"/>
            <a:chOff x="0" y="0"/>
            <a:chExt cx="751840" cy="586928"/>
          </a:xfrm>
        </p:grpSpPr>
        <p:sp>
          <p:nvSpPr>
            <p:cNvPr id="20515" name="Shape 314">
              <a:extLst>
                <a:ext uri="{FF2B5EF4-FFF2-40B4-BE49-F238E27FC236}">
                  <a16:creationId xmlns:a16="http://schemas.microsoft.com/office/drawing/2014/main" id="{0751A6D3-7117-E67E-5B18-79D3C639F3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07715" cy="447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none" lIns="50800" tIns="50800" rIns="50800" bIns="50800">
              <a:spAutoFit/>
            </a:bodyPr>
            <a:lstStyle>
              <a:lvl1pPr marL="396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de-DE" altLang="de-DE">
                  <a:sym typeface="Arial" panose="020B0604020202020204" pitchFamily="34" charset="0"/>
                </a:rPr>
                <a:t>x</a:t>
              </a:r>
            </a:p>
          </p:txBody>
        </p:sp>
        <p:sp>
          <p:nvSpPr>
            <p:cNvPr id="20516" name="Shape 315">
              <a:extLst>
                <a:ext uri="{FF2B5EF4-FFF2-40B4-BE49-F238E27FC236}">
                  <a16:creationId xmlns:a16="http://schemas.microsoft.com/office/drawing/2014/main" id="{83EEECDE-DF42-DCD3-C170-880DB66B14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125" y="139594"/>
              <a:ext cx="307715" cy="447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none" lIns="50800" tIns="50800" rIns="50800" bIns="50800">
              <a:spAutoFit/>
            </a:bodyPr>
            <a:lstStyle>
              <a:lvl1pPr marL="396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de-DE" altLang="de-DE">
                  <a:sym typeface="Arial" panose="020B0604020202020204" pitchFamily="34" charset="0"/>
                </a:rPr>
                <a:t>x</a:t>
              </a:r>
            </a:p>
          </p:txBody>
        </p:sp>
      </p:grpSp>
      <p:sp>
        <p:nvSpPr>
          <p:cNvPr id="20506" name="Shape 317">
            <a:extLst>
              <a:ext uri="{FF2B5EF4-FFF2-40B4-BE49-F238E27FC236}">
                <a16:creationId xmlns:a16="http://schemas.microsoft.com/office/drawing/2014/main" id="{13D2A675-ED6D-B43A-E158-1FA8D4FCD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5700" y="5537200"/>
            <a:ext cx="3079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marL="39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>
                <a:solidFill>
                  <a:srgbClr val="7A4A00"/>
                </a:solidFill>
                <a:sym typeface="Arial" panose="020B0604020202020204" pitchFamily="34" charset="0"/>
              </a:rPr>
              <a:t>x</a:t>
            </a:r>
          </a:p>
        </p:txBody>
      </p:sp>
      <p:sp>
        <p:nvSpPr>
          <p:cNvPr id="20507" name="Shape 318">
            <a:extLst>
              <a:ext uri="{FF2B5EF4-FFF2-40B4-BE49-F238E27FC236}">
                <a16:creationId xmlns:a16="http://schemas.microsoft.com/office/drawing/2014/main" id="{81E176A8-D259-6412-F304-2BBC1065BC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200" y="5537200"/>
            <a:ext cx="3079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marL="39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>
                <a:sym typeface="Arial" panose="020B0604020202020204" pitchFamily="34" charset="0"/>
              </a:rPr>
              <a:t>x</a:t>
            </a:r>
          </a:p>
        </p:txBody>
      </p:sp>
      <p:grpSp>
        <p:nvGrpSpPr>
          <p:cNvPr id="324" name="Group 324">
            <a:extLst>
              <a:ext uri="{FF2B5EF4-FFF2-40B4-BE49-F238E27FC236}">
                <a16:creationId xmlns:a16="http://schemas.microsoft.com/office/drawing/2014/main" id="{9210A8AD-E112-1D48-D9F1-B586C87E9FBB}"/>
              </a:ext>
            </a:extLst>
          </p:cNvPr>
          <p:cNvGrpSpPr>
            <a:grpSpLocks/>
          </p:cNvGrpSpPr>
          <p:nvPr/>
        </p:nvGrpSpPr>
        <p:grpSpPr bwMode="auto">
          <a:xfrm>
            <a:off x="2540000" y="3365500"/>
            <a:ext cx="2162175" cy="1082675"/>
            <a:chOff x="0" y="0"/>
            <a:chExt cx="2161540" cy="1082228"/>
          </a:xfrm>
        </p:grpSpPr>
        <p:sp>
          <p:nvSpPr>
            <p:cNvPr id="20510" name="Shape 319">
              <a:extLst>
                <a:ext uri="{FF2B5EF4-FFF2-40B4-BE49-F238E27FC236}">
                  <a16:creationId xmlns:a16="http://schemas.microsoft.com/office/drawing/2014/main" id="{3714A9F0-03FA-D6CD-FB84-B355B77463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7119" y="122188"/>
              <a:ext cx="306297" cy="44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none" lIns="50800" tIns="50800" rIns="50800" bIns="50800">
              <a:spAutoFit/>
            </a:bodyPr>
            <a:lstStyle>
              <a:lvl1pPr marL="396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>
                <a:buClr>
                  <a:srgbClr val="000000"/>
                </a:buClr>
                <a:buFont typeface="Arial" panose="020B0604020202020204" pitchFamily="34" charset="0"/>
                <a:buNone/>
              </a:pPr>
              <a:r>
                <a:rPr lang="de-DE" altLang="de-DE">
                  <a:sym typeface="Arial" panose="020B0604020202020204" pitchFamily="34" charset="0"/>
                </a:rPr>
                <a:t>x</a:t>
              </a:r>
            </a:p>
          </p:txBody>
        </p:sp>
        <p:sp>
          <p:nvSpPr>
            <p:cNvPr id="20511" name="Shape 320">
              <a:extLst>
                <a:ext uri="{FF2B5EF4-FFF2-40B4-BE49-F238E27FC236}">
                  <a16:creationId xmlns:a16="http://schemas.microsoft.com/office/drawing/2014/main" id="{9712F696-AD85-233D-CF1A-B53E5D345C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18927"/>
              <a:ext cx="307885" cy="44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none" lIns="50800" tIns="50800" rIns="50800" bIns="50800">
              <a:spAutoFit/>
            </a:bodyPr>
            <a:lstStyle>
              <a:lvl1pPr marL="396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de-DE" altLang="de-DE">
                  <a:sym typeface="Arial" panose="020B0604020202020204" pitchFamily="34" charset="0"/>
                </a:rPr>
                <a:t>x</a:t>
              </a:r>
            </a:p>
          </p:txBody>
        </p:sp>
        <p:sp>
          <p:nvSpPr>
            <p:cNvPr id="20512" name="Shape 321">
              <a:extLst>
                <a:ext uri="{FF2B5EF4-FFF2-40B4-BE49-F238E27FC236}">
                  <a16:creationId xmlns:a16="http://schemas.microsoft.com/office/drawing/2014/main" id="{A4948324-67C0-4C84-A2DF-F68383ED9E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865" y="634738"/>
              <a:ext cx="307885" cy="44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none" lIns="50800" tIns="50800" rIns="50800" bIns="50800">
              <a:spAutoFit/>
            </a:bodyPr>
            <a:lstStyle>
              <a:lvl1pPr marL="396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de-DE" altLang="de-DE">
                  <a:sym typeface="Arial" panose="020B0604020202020204" pitchFamily="34" charset="0"/>
                </a:rPr>
                <a:t>x</a:t>
              </a:r>
            </a:p>
          </p:txBody>
        </p:sp>
        <p:sp>
          <p:nvSpPr>
            <p:cNvPr id="20513" name="Shape 322">
              <a:extLst>
                <a:ext uri="{FF2B5EF4-FFF2-40B4-BE49-F238E27FC236}">
                  <a16:creationId xmlns:a16="http://schemas.microsoft.com/office/drawing/2014/main" id="{E75F923F-2372-024B-52D8-0C287986A6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3655" y="0"/>
              <a:ext cx="307885" cy="44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none" lIns="50800" tIns="50800" rIns="50800" bIns="50800">
              <a:spAutoFit/>
            </a:bodyPr>
            <a:lstStyle>
              <a:lvl1pPr marL="396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de-DE" altLang="de-DE">
                  <a:sym typeface="Arial" panose="020B0604020202020204" pitchFamily="34" charset="0"/>
                </a:rPr>
                <a:t>x</a:t>
              </a:r>
            </a:p>
          </p:txBody>
        </p:sp>
        <p:sp>
          <p:nvSpPr>
            <p:cNvPr id="20514" name="Shape 323">
              <a:extLst>
                <a:ext uri="{FF2B5EF4-FFF2-40B4-BE49-F238E27FC236}">
                  <a16:creationId xmlns:a16="http://schemas.microsoft.com/office/drawing/2014/main" id="{4DB67714-C1C6-2AE6-1D68-2E5FD0D4A8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599" y="304674"/>
              <a:ext cx="307885" cy="44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none" lIns="50800" tIns="50800" rIns="50800" bIns="50800">
              <a:spAutoFit/>
            </a:bodyPr>
            <a:lstStyle>
              <a:lvl1pPr marL="39688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de-DE" altLang="de-DE">
                  <a:sym typeface="Arial" panose="020B0604020202020204" pitchFamily="34" charset="0"/>
                </a:rPr>
                <a:t>x</a:t>
              </a:r>
            </a:p>
          </p:txBody>
        </p:sp>
      </p:grpSp>
      <p:sp>
        <p:nvSpPr>
          <p:cNvPr id="325" name="Shape 325">
            <a:extLst>
              <a:ext uri="{FF2B5EF4-FFF2-40B4-BE49-F238E27FC236}">
                <a16:creationId xmlns:a16="http://schemas.microsoft.com/office/drawing/2014/main" id="{6C8CE068-B86A-92F4-60F2-95F6344DF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9900" y="5016500"/>
            <a:ext cx="21209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lvl1pPr marL="39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>
                <a:sym typeface="Arial" panose="020B0604020202020204" pitchFamily="34" charset="0"/>
              </a:rPr>
              <a:t>Überforderung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2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30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3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5" fill="hold"/>
                                        <p:tgtEl>
                                          <p:spTgt spid="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3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" grpId="0" animBg="1" advAuto="0"/>
      <p:bldP spid="298" grpId="0" build="p" bldLvl="5" animBg="1" advAuto="0"/>
      <p:bldP spid="299" grpId="0" build="p" bldLvl="5" animBg="1" advAuto="0"/>
      <p:bldP spid="300" grpId="0" build="p" bldLvl="5" animBg="1" advAuto="0"/>
      <p:bldP spid="301" grpId="0" build="p" bldLvl="5" animBg="1" advAuto="0"/>
      <p:bldP spid="304" grpId="0" animBg="1" advAuto="0"/>
      <p:bldP spid="316" grpId="0" animBg="1" advAuto="0"/>
      <p:bldP spid="324" grpId="0" animBg="1" advAuto="0"/>
      <p:bldP spid="325" grpId="0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feld 1">
            <a:extLst>
              <a:ext uri="{FF2B5EF4-FFF2-40B4-BE49-F238E27FC236}">
                <a16:creationId xmlns:a16="http://schemas.microsoft.com/office/drawing/2014/main" id="{EC00D46B-0037-6A92-E666-2501E90EE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333375"/>
            <a:ext cx="74168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b="1"/>
              <a:t>Wie differenzierst du in deinem Unterricht?</a:t>
            </a:r>
          </a:p>
          <a:p>
            <a:endParaRPr lang="de-DE" altLang="de-DE"/>
          </a:p>
          <a:p>
            <a:endParaRPr lang="de-DE" altLang="de-DE"/>
          </a:p>
          <a:p>
            <a:endParaRPr lang="de-DE" altLang="de-DE"/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C962C47-ADFE-7A76-0614-CB7B546BE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341438"/>
            <a:ext cx="4770438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Bild 1">
            <a:extLst>
              <a:ext uri="{FF2B5EF4-FFF2-40B4-BE49-F238E27FC236}">
                <a16:creationId xmlns:a16="http://schemas.microsoft.com/office/drawing/2014/main" id="{D40119EF-431D-004A-4347-53A2B8D8F0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Bild 1">
            <a:extLst>
              <a:ext uri="{FF2B5EF4-FFF2-40B4-BE49-F238E27FC236}">
                <a16:creationId xmlns:a16="http://schemas.microsoft.com/office/drawing/2014/main" id="{F48DC7F3-6829-B484-5D89-2252F9CD2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Bild 1">
            <a:extLst>
              <a:ext uri="{FF2B5EF4-FFF2-40B4-BE49-F238E27FC236}">
                <a16:creationId xmlns:a16="http://schemas.microsoft.com/office/drawing/2014/main" id="{CA8BA228-2116-FFD6-642F-1CF3B7273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Bild 1">
            <a:extLst>
              <a:ext uri="{FF2B5EF4-FFF2-40B4-BE49-F238E27FC236}">
                <a16:creationId xmlns:a16="http://schemas.microsoft.com/office/drawing/2014/main" id="{FD8B767C-8958-418B-F36C-111C14D1A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Bild 1">
            <a:extLst>
              <a:ext uri="{FF2B5EF4-FFF2-40B4-BE49-F238E27FC236}">
                <a16:creationId xmlns:a16="http://schemas.microsoft.com/office/drawing/2014/main" id="{E2295313-DE7F-8752-5627-15E4836C5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Bild 1">
            <a:extLst>
              <a:ext uri="{FF2B5EF4-FFF2-40B4-BE49-F238E27FC236}">
                <a16:creationId xmlns:a16="http://schemas.microsoft.com/office/drawing/2014/main" id="{FC696395-A76D-C30B-6088-BC8433801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Bild 1">
            <a:extLst>
              <a:ext uri="{FF2B5EF4-FFF2-40B4-BE49-F238E27FC236}">
                <a16:creationId xmlns:a16="http://schemas.microsoft.com/office/drawing/2014/main" id="{6F777219-274A-1742-8ADC-05EE65B923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eere Präsentation">
  <a:themeElements>
    <a:clrScheme name="Leere Prä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ere Prä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</Words>
  <Application>Microsoft Macintosh PowerPoint</Application>
  <PresentationFormat>Bildschirmpräsentation (4:3)</PresentationFormat>
  <Paragraphs>72</Paragraphs>
  <Slides>15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0" baseType="lpstr">
      <vt:lpstr>Arial</vt:lpstr>
      <vt:lpstr>ＭＳ Ｐゴシック</vt:lpstr>
      <vt:lpstr>Calibri</vt:lpstr>
      <vt:lpstr>Leere Präsentation</vt:lpstr>
      <vt:lpstr>Microsoft Word-Dokument</vt:lpstr>
      <vt:lpstr>PowerPoint-Präsentation</vt:lpstr>
      <vt:lpstr>Programm</vt:lpstr>
      <vt:lpstr>PowerPoint-Präsentation</vt:lpstr>
      <vt:lpstr>PowerPoint-Präsentation</vt:lpstr>
      <vt:lpstr>PowerPoint-Präsentation</vt:lpstr>
      <vt:lpstr>PowerPoint-Präsentation</vt:lpstr>
      <vt:lpstr>Wie kann man den unterschiedlichen Fähigkeiten und Fertigkeiten der Lernenden gerecht werden?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IGS Bad Oldesloe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Gemeinschaftsschule Lauenburg</dc:title>
  <dc:creator>Office 2004 Test Drive-Benutzer</dc:creator>
  <cp:lastModifiedBy>Karl-Martin Ricker</cp:lastModifiedBy>
  <cp:revision>103</cp:revision>
  <dcterms:created xsi:type="dcterms:W3CDTF">2009-09-18T14:02:24Z</dcterms:created>
  <dcterms:modified xsi:type="dcterms:W3CDTF">2023-03-30T11:55:14Z</dcterms:modified>
</cp:coreProperties>
</file>