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7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D893D1-8FDD-4CB2-BBBE-966625D99B58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573393-88DD-4E2E-9220-6A6B962443C6}" type="slidenum">
              <a:rPr lang="de-DE" smtClean="0"/>
              <a:t>‹Nr.›</a:t>
            </a:fld>
            <a:endParaRPr lang="de-DE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10 Jahre Verbraucherbildung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Stand des Faches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32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Vorgaben der Fachanforderungen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Behandlung aller Lernfelder ist für jede Jahrgangsstufe verpflichtend.</a:t>
            </a:r>
          </a:p>
          <a:p>
            <a:r>
              <a:rPr lang="de-DE" dirty="0" smtClean="0"/>
              <a:t>Lernfelder sollen nicht isoliert voneinander unterrichtet werden, sondern sinnvoll miteinander verknüpft.</a:t>
            </a:r>
          </a:p>
          <a:p>
            <a:r>
              <a:rPr lang="de-DE" dirty="0" smtClean="0"/>
              <a:t>Themen sollten möglichst viele Lernfelder abdecken.</a:t>
            </a:r>
          </a:p>
          <a:p>
            <a:r>
              <a:rPr lang="de-DE" dirty="0" smtClean="0"/>
              <a:t>Bei geringem Stundenangebot müssen mindestens drei Lernfelder abgedeckt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25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Didaktische Leitlinien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Kompetenzorientierung</a:t>
            </a:r>
          </a:p>
          <a:p>
            <a:r>
              <a:rPr lang="de-DE" dirty="0" smtClean="0"/>
              <a:t>Subjektorientierung</a:t>
            </a:r>
          </a:p>
          <a:p>
            <a:r>
              <a:rPr lang="de-DE" dirty="0" smtClean="0"/>
              <a:t>Handlungsorientierung</a:t>
            </a:r>
          </a:p>
          <a:p>
            <a:r>
              <a:rPr lang="de-DE" dirty="0" smtClean="0"/>
              <a:t>Lernfeldverknüpfung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808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Umsetzung in der Schule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Kernunterricht:</a:t>
            </a:r>
            <a:r>
              <a:rPr lang="de-DE" dirty="0" smtClean="0"/>
              <a:t> Schulleitung legt fest, in welchen Jahrgangsstufen VBB-Unterricht erteilt wird.</a:t>
            </a:r>
          </a:p>
          <a:p>
            <a:r>
              <a:rPr lang="de-DE" b="1" dirty="0" smtClean="0"/>
              <a:t>WPU I:</a:t>
            </a:r>
            <a:r>
              <a:rPr lang="de-DE" dirty="0" smtClean="0"/>
              <a:t> Schüler wählen diesen Kurs; Unterricht von Jahrgangsstufe 7 – 10, vierstündig.</a:t>
            </a:r>
          </a:p>
          <a:p>
            <a:r>
              <a:rPr lang="de-DE" b="1" dirty="0" smtClean="0"/>
              <a:t>WPU II: </a:t>
            </a:r>
            <a:r>
              <a:rPr lang="de-DE" dirty="0" smtClean="0"/>
              <a:t>Schüler wählen diesen Kurs; Unterricht in Jahrgangsstufe 9 und 10, zweistündig.</a:t>
            </a:r>
          </a:p>
          <a:p>
            <a:r>
              <a:rPr lang="de-DE" dirty="0" smtClean="0"/>
              <a:t>Weitere Formen je nach Schule: z. B. „Fachband“, „Projektkurs“, …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515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Umsetzung in der Schule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Kontingentstundentafel: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Gibt vor, welche Kontingente (Stunden) für welche Fächer zur Verfügung stehen.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Gibt vor, welche Fächer sich welche Kontingente teilen.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u="sng" dirty="0" smtClean="0"/>
              <a:t>Beispiel:</a:t>
            </a:r>
            <a:r>
              <a:rPr lang="de-DE" dirty="0" smtClean="0"/>
              <a:t> </a:t>
            </a:r>
            <a:r>
              <a:rPr lang="de-DE" b="1" dirty="0" smtClean="0"/>
              <a:t>AWV</a:t>
            </a:r>
            <a:r>
              <a:rPr lang="de-DE" dirty="0" smtClean="0"/>
              <a:t> (</a:t>
            </a:r>
            <a:r>
              <a:rPr lang="de-DE" b="1" dirty="0" smtClean="0"/>
              <a:t>A</a:t>
            </a:r>
            <a:r>
              <a:rPr lang="de-DE" dirty="0" smtClean="0"/>
              <a:t>rbeit/</a:t>
            </a:r>
            <a:r>
              <a:rPr lang="de-DE" b="1" dirty="0" smtClean="0"/>
              <a:t>W</a:t>
            </a:r>
            <a:r>
              <a:rPr lang="de-DE" dirty="0" smtClean="0"/>
              <a:t>irtschaft/</a:t>
            </a:r>
            <a:r>
              <a:rPr lang="de-DE" b="1" dirty="0" smtClean="0"/>
              <a:t>V</a:t>
            </a:r>
            <a:r>
              <a:rPr lang="de-DE" dirty="0" smtClean="0"/>
              <a:t>erbraucherbildung) umfasst die Fächer </a:t>
            </a:r>
            <a:r>
              <a:rPr lang="de-DE" i="1" dirty="0" smtClean="0"/>
              <a:t>WiPo, Technik, Textillehre und Verbraucherbildung.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Schulleitung legt fest, in welchen Jahrgangsstufen welches Fach wie viele Stunden bekommt.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Verbraucherbildung wird an den Schulen in sehr unterschiedlichem Umfang unterrichtet.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82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Umsetzung in der Schule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</a:t>
            </a:r>
            <a:r>
              <a:rPr lang="de-DE" dirty="0" smtClean="0"/>
              <a:t>ine Befragung an den Schulen ergab 2015: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i</a:t>
            </a:r>
            <a:r>
              <a:rPr lang="de-DE" dirty="0" smtClean="0"/>
              <a:t>m Mittel erhalten 50% der Schüler VBB-Unterricht,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VBB wird meist als WPU angeboten,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Lernfelder werden häufig noch sehr unterschiedlich gewichtet,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e</a:t>
            </a:r>
            <a:r>
              <a:rPr lang="de-DE" dirty="0" smtClean="0"/>
              <a:t>in großer Teil der Lehrkräfte unterrichtet dieses Fach fachfremd und qualifiziert sich selbst,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e</a:t>
            </a:r>
            <a:r>
              <a:rPr lang="de-DE" dirty="0" smtClean="0"/>
              <a:t>s gibt weiterhin eine Nachfrage nach VBB-Lehrkräften.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47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Stand der Aus- und Fortbildung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Zurzeit haben wir sehr viele LiV: 37 LiV in drei Gruppen.</a:t>
            </a:r>
          </a:p>
          <a:p>
            <a:r>
              <a:rPr lang="de-DE" dirty="0" smtClean="0"/>
              <a:t>Es findet jedes Jahr ein Zertifikatskurs Verbraucherbildung statt: In der Regel nehmen 14 – 15 Lehrkräfte teil, die das Fach fachfremd unterrichten.</a:t>
            </a:r>
          </a:p>
          <a:p>
            <a:r>
              <a:rPr lang="de-DE" dirty="0" smtClean="0"/>
              <a:t>Zusätzlich gibt es weitere Fortbildungsangebote am Nachmittag: In diesem Halbjahr sind es zwei.</a:t>
            </a:r>
          </a:p>
          <a:p>
            <a:r>
              <a:rPr lang="de-DE" dirty="0" smtClean="0"/>
              <a:t>Zusätzlich gibt es seit einiger Zeit auch Webinare.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948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71600" y="141277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/>
              <a:t>Vielen Dank für Ihre Aufmerksamkeit!</a:t>
            </a:r>
          </a:p>
          <a:p>
            <a:endParaRPr lang="de-DE" sz="3600" b="1" dirty="0"/>
          </a:p>
          <a:p>
            <a:endParaRPr lang="de-DE" sz="3600" b="1" dirty="0" smtClean="0"/>
          </a:p>
          <a:p>
            <a:endParaRPr lang="de-DE" sz="3600" b="1" dirty="0"/>
          </a:p>
          <a:p>
            <a:pPr algn="ctr"/>
            <a:r>
              <a:rPr lang="de-DE" sz="3600" b="1" dirty="0" smtClean="0"/>
              <a:t>Anmerkungen? Fragen? Wünsche?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167172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Schulfach Verbraucherbildung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Das Schulfach „Verbraucherbildung“ hat 2009 das alte Schulfach „Hauswirtschaft“ abgelöst.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Ideen für den neuen Lehrplan kamen aus dem Forschungsprojekt „</a:t>
            </a:r>
            <a:r>
              <a:rPr lang="de-DE" b="1" dirty="0" err="1" smtClean="0"/>
              <a:t>REViS</a:t>
            </a:r>
            <a:r>
              <a:rPr lang="de-DE" dirty="0" smtClean="0"/>
              <a:t>“ (</a:t>
            </a:r>
            <a:r>
              <a:rPr lang="de-DE" b="1" dirty="0" smtClean="0"/>
              <a:t>R</a:t>
            </a:r>
            <a:r>
              <a:rPr lang="de-DE" dirty="0" smtClean="0"/>
              <a:t>eform der </a:t>
            </a:r>
            <a:r>
              <a:rPr lang="de-DE" b="1" dirty="0" smtClean="0"/>
              <a:t>E</a:t>
            </a:r>
            <a:r>
              <a:rPr lang="de-DE" dirty="0" smtClean="0"/>
              <a:t>rnährungs- und </a:t>
            </a:r>
            <a:r>
              <a:rPr lang="de-DE" b="1" dirty="0" smtClean="0"/>
              <a:t>V</a:t>
            </a:r>
            <a:r>
              <a:rPr lang="de-DE" dirty="0" smtClean="0"/>
              <a:t>erbraucherbildung </a:t>
            </a:r>
            <a:r>
              <a:rPr lang="de-DE" b="1" dirty="0" smtClean="0"/>
              <a:t>i</a:t>
            </a:r>
            <a:r>
              <a:rPr lang="de-DE" dirty="0" smtClean="0"/>
              <a:t>n allgemein bildenden </a:t>
            </a:r>
            <a:r>
              <a:rPr lang="de-DE" b="1" dirty="0" smtClean="0"/>
              <a:t>S</a:t>
            </a:r>
            <a:r>
              <a:rPr lang="de-DE" dirty="0" smtClean="0"/>
              <a:t>chulen, 2003 – 2005).</a:t>
            </a:r>
          </a:p>
        </p:txBody>
      </p:sp>
    </p:spTree>
    <p:extLst>
      <p:ext uri="{BB962C8B-B14F-4D97-AF65-F5344CB8AC3E}">
        <p14:creationId xmlns:p14="http://schemas.microsoft.com/office/powerpoint/2010/main" val="292133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REViS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3000" dirty="0" smtClean="0"/>
              <a:t>Im Forschungsprojekt </a:t>
            </a:r>
            <a:r>
              <a:rPr lang="de-DE" sz="3000" dirty="0" err="1" smtClean="0"/>
              <a:t>REViS</a:t>
            </a:r>
            <a:r>
              <a:rPr lang="de-DE" sz="3000" dirty="0" smtClean="0"/>
              <a:t> wurden </a:t>
            </a:r>
            <a:r>
              <a:rPr lang="de-DE" sz="3000" b="1" dirty="0" smtClean="0"/>
              <a:t>Bildungsziele</a:t>
            </a:r>
            <a:r>
              <a:rPr lang="de-DE" sz="3000" dirty="0" smtClean="0"/>
              <a:t> und </a:t>
            </a:r>
            <a:r>
              <a:rPr lang="de-DE" sz="3000" b="1" dirty="0" smtClean="0"/>
              <a:t>Kompetenzen</a:t>
            </a:r>
            <a:r>
              <a:rPr lang="de-DE" sz="3000" dirty="0" smtClean="0"/>
              <a:t> für eine zukunftsfähige Ernährungs- und Verbraucherbildung definiert.</a:t>
            </a:r>
          </a:p>
          <a:p>
            <a:pPr marL="0" indent="0">
              <a:buNone/>
            </a:pPr>
            <a:r>
              <a:rPr lang="de-DE" sz="3000" dirty="0" smtClean="0"/>
              <a:t>Das Projekt entstand aus der Erkenntnis, dass angesichts der gesellschaftlichen Entwicklung </a:t>
            </a:r>
            <a:r>
              <a:rPr lang="de-DE" sz="3000" b="1" dirty="0" smtClean="0"/>
              <a:t>Basiskompetenzen</a:t>
            </a:r>
            <a:r>
              <a:rPr lang="de-DE" sz="3000" dirty="0" smtClean="0"/>
              <a:t> im Bereich </a:t>
            </a:r>
            <a:r>
              <a:rPr lang="de-DE" sz="3000" b="1" dirty="0" smtClean="0"/>
              <a:t>Essen und Ernährung </a:t>
            </a:r>
            <a:r>
              <a:rPr lang="de-DE" sz="3000" dirty="0" smtClean="0"/>
              <a:t>und Umgang mit </a:t>
            </a:r>
            <a:r>
              <a:rPr lang="de-DE" sz="3000" b="1" dirty="0" smtClean="0"/>
              <a:t>Geld und Konsum </a:t>
            </a:r>
            <a:r>
              <a:rPr lang="de-DE" sz="3000" dirty="0" smtClean="0"/>
              <a:t>immer dringlicher werden. Gleichzeitig werden jedoch diese Kompetenzen in Familien und Schulen immer weniger und weniger zukunftsgerecht vermittelt.</a:t>
            </a:r>
          </a:p>
          <a:p>
            <a:pPr marL="0" indent="0">
              <a:buNone/>
            </a:pPr>
            <a:endParaRPr lang="de-DE" sz="1200" dirty="0" smtClean="0"/>
          </a:p>
          <a:p>
            <a:pPr marL="0" indent="0">
              <a:buNone/>
            </a:pPr>
            <a:r>
              <a:rPr lang="de-DE" sz="1200" dirty="0" smtClean="0"/>
              <a:t>(Vgl. Ernährung und Verbraucherbildung im Internet: evb-online.de	Zugriff am 27.02.2020)</a:t>
            </a:r>
            <a:endParaRPr lang="de-DE" sz="1300" dirty="0"/>
          </a:p>
        </p:txBody>
      </p:sp>
    </p:spTree>
    <p:extLst>
      <p:ext uri="{BB962C8B-B14F-4D97-AF65-F5344CB8AC3E}">
        <p14:creationId xmlns:p14="http://schemas.microsoft.com/office/powerpoint/2010/main" val="23683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Fachanforderungen Verbraucherbildung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Seit dem </a:t>
            </a:r>
            <a:r>
              <a:rPr lang="de-DE" smtClean="0"/>
              <a:t>Schuljahr </a:t>
            </a:r>
            <a:r>
              <a:rPr lang="de-DE" smtClean="0"/>
              <a:t>2019/2020 </a:t>
            </a:r>
            <a:r>
              <a:rPr lang="de-DE" dirty="0" smtClean="0"/>
              <a:t>gibt es bereits wieder einen neuen Lehrplan für das Fach: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i="1" dirty="0" smtClean="0"/>
              <a:t>Fachanforderungen Verbraucherbildung</a:t>
            </a:r>
          </a:p>
          <a:p>
            <a:r>
              <a:rPr lang="de-DE" dirty="0" smtClean="0"/>
              <a:t>Eine Handreichung für die Lehrkräfte ist kurz vor seiner Fertigstellung und Veröffentlichung: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i="1" dirty="0" smtClean="0"/>
              <a:t>Leitfaden Verbraucherbildung</a:t>
            </a:r>
          </a:p>
          <a:p>
            <a:pPr marL="457200" lvl="1" indent="0">
              <a:buNone/>
            </a:pP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6540">
            <a:off x="6746603" y="4495955"/>
            <a:ext cx="1226668" cy="173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7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Fachanforderungen Verbraucherbildung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Ziel des Faches:</a:t>
            </a:r>
          </a:p>
          <a:p>
            <a:pPr marL="0" indent="0">
              <a:buNone/>
            </a:pPr>
            <a:endParaRPr lang="de-DE" sz="2800" i="1" dirty="0" smtClean="0"/>
          </a:p>
          <a:p>
            <a:pPr marL="0" indent="0">
              <a:buNone/>
            </a:pPr>
            <a:r>
              <a:rPr lang="de-DE" sz="2800" i="1" dirty="0" smtClean="0"/>
              <a:t>Das Fach Verbraucherbildung zielt darauf ab, Schülerinnen und Schüler in die Lage zu versetzen, Entscheidungen als Konsumenten selbstbestimmt, gesundheitsfördernd, qualitätsorientiert, nachhaltig und sozial verantwortlich zu treffen und umzusetzen. </a:t>
            </a:r>
          </a:p>
          <a:p>
            <a:pPr marL="0" indent="0">
              <a:buNone/>
            </a:pPr>
            <a:endParaRPr lang="de-DE" sz="1600" dirty="0" smtClean="0"/>
          </a:p>
          <a:p>
            <a:pPr marL="0" indent="0">
              <a:buNone/>
            </a:pPr>
            <a:r>
              <a:rPr lang="de-DE" sz="1600" dirty="0" smtClean="0"/>
              <a:t>(Vgl. FA, S. 11)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38506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Fachanforderungen Verbraucherbildung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Aus 6 sind </a:t>
            </a:r>
            <a:r>
              <a:rPr lang="de-DE" sz="2400" b="1" dirty="0" smtClean="0"/>
              <a:t>5 Lernfelder </a:t>
            </a:r>
            <a:r>
              <a:rPr lang="de-DE" sz="2400" dirty="0" smtClean="0"/>
              <a:t>geworden: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603265" cy="432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0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Lernfelder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Rolle als Verbraucherin/Verbraucher</a:t>
            </a:r>
          </a:p>
          <a:p>
            <a:r>
              <a:rPr lang="de-DE" dirty="0" smtClean="0"/>
              <a:t>Wirtschaftliche und nachhaltige Lebensführung</a:t>
            </a:r>
          </a:p>
          <a:p>
            <a:r>
              <a:rPr lang="de-DE" dirty="0" smtClean="0"/>
              <a:t>Lebensführung als Potenzial</a:t>
            </a:r>
          </a:p>
          <a:p>
            <a:r>
              <a:rPr lang="de-DE" dirty="0" smtClean="0"/>
              <a:t>Esskultur und Techniken der Nahrungszubereitung</a:t>
            </a:r>
          </a:p>
          <a:p>
            <a:r>
              <a:rPr lang="de-DE" dirty="0" smtClean="0"/>
              <a:t>Ernährung und Gesundheitsförderung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26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„Esskultur und Techniken der Nahrungszubereitung“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i="1" dirty="0" smtClean="0"/>
              <a:t>Ziel ist das reflektierte und somit kompetente Handeln im Alltag unter Verwendung von Techniken der Nahrungszubereitung und bei der Mahlzeitengestaltung. […] </a:t>
            </a:r>
            <a:r>
              <a:rPr lang="de-DE" sz="1600" i="1" dirty="0" smtClean="0"/>
              <a:t>(Vgl. FA, S. 18)</a:t>
            </a: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077182"/>
              </p:ext>
            </p:extLst>
          </p:nvPr>
        </p:nvGraphicFramePr>
        <p:xfrm>
          <a:off x="683568" y="3068960"/>
          <a:ext cx="7920879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Kompetenzen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Mögliche Themen und Inhalte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Hinweise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Die</a:t>
                      </a:r>
                      <a:r>
                        <a:rPr lang="de-DE" sz="1600" baseline="0" dirty="0" smtClean="0"/>
                        <a:t> Schülerinnen und Schüler können …</a:t>
                      </a:r>
                    </a:p>
                    <a:p>
                      <a:endParaRPr lang="de-DE" sz="1600" baseline="0" dirty="0" smtClean="0"/>
                    </a:p>
                    <a:p>
                      <a:r>
                        <a:rPr lang="de-DE" sz="1600" baseline="0" dirty="0" smtClean="0"/>
                        <a:t>Mahlzeiten </a:t>
                      </a:r>
                      <a:r>
                        <a:rPr lang="de-DE" sz="1600" b="1" baseline="0" dirty="0" smtClean="0">
                          <a:solidFill>
                            <a:schemeClr val="tx1"/>
                          </a:solidFill>
                        </a:rPr>
                        <a:t>selbstständig</a:t>
                      </a:r>
                      <a:r>
                        <a:rPr lang="de-DE" sz="1600" baseline="0" dirty="0" smtClean="0"/>
                        <a:t> situations- und alltagsgerecht planen und herstellen, dabei Techniken der Nahrungszubereitung kennen, verstehen, reflektieren und anwenden.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Arbeitsteilung, -planung und -organisation,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sachgerechter Umgang mit Lebensmitteln, Arbeitsmaterialien</a:t>
                      </a:r>
                      <a:r>
                        <a:rPr lang="de-DE" sz="1600" baseline="0" dirty="0" smtClean="0"/>
                        <a:t> und Werkstoffen, Hygiene,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Grundtechniken und Grundrezepte,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Lebensmittelauswahl, Qualität und Sicherheit,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…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verschiedene</a:t>
                      </a:r>
                      <a:r>
                        <a:rPr lang="de-DE" sz="1600" baseline="0" dirty="0" smtClean="0"/>
                        <a:t> Techniken der Nahrungszubereitung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01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„Esskultur und Techniken der Nahrungszubereitung“</a:t>
            </a:r>
            <a:endParaRPr lang="de-DE" sz="2800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411422"/>
              </p:ext>
            </p:extLst>
          </p:nvPr>
        </p:nvGraphicFramePr>
        <p:xfrm>
          <a:off x="457200" y="2272248"/>
          <a:ext cx="82296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Kompetenzen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Mögliche Themen und Inhalte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Hinweise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Die Schülerinnen und Schüler können …</a:t>
                      </a:r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Ess- und Tischkulturen </a:t>
                      </a:r>
                      <a:r>
                        <a:rPr lang="de-DE" sz="1600" b="1" dirty="0" smtClean="0"/>
                        <a:t>differenziert</a:t>
                      </a:r>
                      <a:r>
                        <a:rPr lang="de-DE" sz="1600" dirty="0" smtClean="0"/>
                        <a:t> kennen und anwenden.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Ess- und</a:t>
                      </a:r>
                      <a:r>
                        <a:rPr lang="de-DE" sz="1600" baseline="0" dirty="0" smtClean="0"/>
                        <a:t> Tischkulturen,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ästhetisch-kulinarische Speisengestaltung,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…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Finger Food,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Alternative Ernährungsformen,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Esskulturen</a:t>
                      </a:r>
                      <a:r>
                        <a:rPr lang="de-DE" sz="1600" baseline="0" dirty="0" smtClean="0"/>
                        <a:t> in anderen Ländern</a:t>
                      </a:r>
                      <a:endParaRPr lang="de-D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Lebensmittel und Produkte durch Sinnesprüfung </a:t>
                      </a:r>
                      <a:r>
                        <a:rPr lang="de-DE" sz="1600" b="1" dirty="0" smtClean="0"/>
                        <a:t>mit eigenen Kriterien </a:t>
                      </a:r>
                      <a:r>
                        <a:rPr lang="de-DE" sz="1600" dirty="0" smtClean="0"/>
                        <a:t>unterscheiden und erkennen</a:t>
                      </a:r>
                      <a:r>
                        <a:rPr lang="de-DE" sz="1600" baseline="0" dirty="0" smtClean="0"/>
                        <a:t> sowie dies für die eigene Ernährung </a:t>
                      </a:r>
                      <a:r>
                        <a:rPr lang="de-DE" sz="1600" b="1" baseline="0" dirty="0" smtClean="0"/>
                        <a:t>kritisch</a:t>
                      </a:r>
                      <a:r>
                        <a:rPr lang="de-DE" sz="1600" baseline="0" dirty="0" smtClean="0"/>
                        <a:t> nutzen.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Sinnexperimente,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de-DE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de-DE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de-DE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de-DE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dirty="0" smtClean="0"/>
                        <a:t>Kräuter und Gewürze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Beschreibungshilfen für Sinneseindrücke,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600" baseline="0" dirty="0" smtClean="0"/>
                        <a:t>Mindesthaltbarkeits-/ Verbrauchsdatum</a:t>
                      </a:r>
                      <a:endParaRPr lang="de-DE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47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740</Words>
  <Application>Microsoft Office PowerPoint</Application>
  <PresentationFormat>Bildschirmpräsentation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Hyperion</vt:lpstr>
      <vt:lpstr>10 Jahre Verbraucherbildung</vt:lpstr>
      <vt:lpstr>Schulfach Verbraucherbildung</vt:lpstr>
      <vt:lpstr>REViS</vt:lpstr>
      <vt:lpstr>Fachanforderungen Verbraucherbildung</vt:lpstr>
      <vt:lpstr>Fachanforderungen Verbraucherbildung</vt:lpstr>
      <vt:lpstr>Fachanforderungen Verbraucherbildung</vt:lpstr>
      <vt:lpstr>Die Lernfelder</vt:lpstr>
      <vt:lpstr>„Esskultur und Techniken der Nahrungszubereitung“</vt:lpstr>
      <vt:lpstr>„Esskultur und Techniken der Nahrungszubereitung“</vt:lpstr>
      <vt:lpstr>Vorgaben der Fachanforderungen</vt:lpstr>
      <vt:lpstr>Didaktische Leitlinien</vt:lpstr>
      <vt:lpstr>Umsetzung in der Schule</vt:lpstr>
      <vt:lpstr>Umsetzung in der Schule</vt:lpstr>
      <vt:lpstr>Umsetzung in der Schule</vt:lpstr>
      <vt:lpstr>Stand der Aus- und Fortbildung</vt:lpstr>
      <vt:lpstr>PowerPoint-Präsentation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Jahre Verbraucherbildung</dc:title>
  <dc:creator>Silke Phieler</dc:creator>
  <cp:lastModifiedBy>Silke Phieler</cp:lastModifiedBy>
  <cp:revision>33</cp:revision>
  <dcterms:created xsi:type="dcterms:W3CDTF">2020-02-27T15:16:04Z</dcterms:created>
  <dcterms:modified xsi:type="dcterms:W3CDTF">2020-03-10T18:41:27Z</dcterms:modified>
</cp:coreProperties>
</file>